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1" r:id="rId5"/>
    <p:sldId id="262" r:id="rId6"/>
    <p:sldId id="265" r:id="rId7"/>
    <p:sldId id="263" r:id="rId8"/>
    <p:sldId id="257" r:id="rId9"/>
    <p:sldId id="267" r:id="rId10"/>
    <p:sldId id="268" r:id="rId11"/>
    <p:sldId id="271" r:id="rId12"/>
    <p:sldId id="264" r:id="rId13"/>
    <p:sldId id="269" r:id="rId14"/>
    <p:sldId id="270" r:id="rId15"/>
    <p:sldId id="273" r:id="rId16"/>
    <p:sldId id="272"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79" d="100"/>
          <a:sy n="79" d="100"/>
        </p:scale>
        <p:origin x="10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60A811F7-79B6-49CE-9361-12FE641C5038}" type="datetimeFigureOut">
              <a:rPr lang="en-NZ" smtClean="0"/>
              <a:t>19/04/2017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75769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0A811F7-79B6-49CE-9361-12FE641C5038}" type="datetimeFigureOut">
              <a:rPr lang="en-NZ" smtClean="0"/>
              <a:t>19/04/2017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496655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0A811F7-79B6-49CE-9361-12FE641C5038}" type="datetimeFigureOut">
              <a:rPr lang="en-NZ" smtClean="0"/>
              <a:t>19/04/2017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339480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60A811F7-79B6-49CE-9361-12FE641C5038}" type="datetimeFigureOut">
              <a:rPr lang="en-NZ" smtClean="0"/>
              <a:t>19/04/2017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248456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A811F7-79B6-49CE-9361-12FE641C5038}" type="datetimeFigureOut">
              <a:rPr lang="en-NZ" smtClean="0"/>
              <a:t>19/04/2017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223915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60A811F7-79B6-49CE-9361-12FE641C5038}" type="datetimeFigureOut">
              <a:rPr lang="en-NZ" smtClean="0"/>
              <a:t>19/04/2017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253262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60A811F7-79B6-49CE-9361-12FE641C5038}" type="datetimeFigureOut">
              <a:rPr lang="en-NZ" smtClean="0"/>
              <a:t>19/04/2017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140688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60A811F7-79B6-49CE-9361-12FE641C5038}" type="datetimeFigureOut">
              <a:rPr lang="en-NZ" smtClean="0"/>
              <a:t>19/04/2017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271210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811F7-79B6-49CE-9361-12FE641C5038}" type="datetimeFigureOut">
              <a:rPr lang="en-NZ" smtClean="0"/>
              <a:t>19/04/2017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374171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A811F7-79B6-49CE-9361-12FE641C5038}" type="datetimeFigureOut">
              <a:rPr lang="en-NZ" smtClean="0"/>
              <a:t>19/04/2017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360044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A811F7-79B6-49CE-9361-12FE641C5038}" type="datetimeFigureOut">
              <a:rPr lang="en-NZ" smtClean="0"/>
              <a:t>19/04/2017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489DA5B-EAD3-4D5C-A37E-4D7E9D67589B}" type="slidenum">
              <a:rPr lang="en-NZ" smtClean="0"/>
              <a:t>‹#›</a:t>
            </a:fld>
            <a:endParaRPr lang="en-NZ"/>
          </a:p>
        </p:txBody>
      </p:sp>
    </p:spTree>
    <p:extLst>
      <p:ext uri="{BB962C8B-B14F-4D97-AF65-F5344CB8AC3E}">
        <p14:creationId xmlns:p14="http://schemas.microsoft.com/office/powerpoint/2010/main" val="376641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811F7-79B6-49CE-9361-12FE641C5038}" type="datetimeFigureOut">
              <a:rPr lang="en-NZ" smtClean="0"/>
              <a:t>19/04/2017</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9DA5B-EAD3-4D5C-A37E-4D7E9D67589B}" type="slidenum">
              <a:rPr lang="en-NZ" smtClean="0"/>
              <a:t>‹#›</a:t>
            </a:fld>
            <a:endParaRPr lang="en-NZ"/>
          </a:p>
        </p:txBody>
      </p:sp>
    </p:spTree>
    <p:extLst>
      <p:ext uri="{BB962C8B-B14F-4D97-AF65-F5344CB8AC3E}">
        <p14:creationId xmlns:p14="http://schemas.microsoft.com/office/powerpoint/2010/main" val="2276028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zqa.govt.nz/nzqf/search/viewQualification.do?selectedItemKey=2993"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zqa.govt.nz/nqfdocs/quals/pdf/2993.pdf"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koaotearoa.ac.nz/qualificationsstocktake"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unesdoc.unesco.org/images/0023/002330/233030e.pdf" TargetMode="External"/><Relationship Id="rId4" Type="http://schemas.openxmlformats.org/officeDocument/2006/relationships/hyperlink" Target="https://akoaotearoa.ac.nz/ako-aotearoa/ako-aotearoa/resources/pages/stock-take-qualifications-and-support-new-tertiary-teache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zqa.govt.nz/studying-in-new-zealand/understand-nz-quals/reviews-of-qualifications/guidelines-for-reviews-of-qualifications/practice-note-3/"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453" y="1324377"/>
            <a:ext cx="9144000" cy="2277661"/>
          </a:xfrm>
        </p:spPr>
        <p:txBody>
          <a:bodyPr>
            <a:normAutofit fontScale="90000"/>
          </a:bodyPr>
          <a:lstStyle/>
          <a:p>
            <a:r>
              <a:rPr lang="en-NZ" dirty="0"/>
              <a:t/>
            </a:r>
            <a:br>
              <a:rPr lang="en-NZ" dirty="0"/>
            </a:br>
            <a:r>
              <a:rPr lang="en-NZ" dirty="0"/>
              <a:t> </a:t>
            </a:r>
            <a:br>
              <a:rPr lang="en-NZ" dirty="0"/>
            </a:br>
            <a:r>
              <a:rPr lang="en-NZ" i="1" dirty="0"/>
              <a:t>Renovate or Rebuild?: Exploring the architecture of </a:t>
            </a:r>
            <a:r>
              <a:rPr lang="en-NZ" i="1" dirty="0" smtClean="0"/>
              <a:t>VET</a:t>
            </a:r>
            <a:br>
              <a:rPr lang="en-NZ" i="1" dirty="0" smtClean="0"/>
            </a:br>
            <a:endParaRPr lang="en-NZ" dirty="0"/>
          </a:p>
        </p:txBody>
      </p:sp>
      <p:sp>
        <p:nvSpPr>
          <p:cNvPr id="3" name="Subtitle 2"/>
          <p:cNvSpPr>
            <a:spLocks noGrp="1"/>
          </p:cNvSpPr>
          <p:nvPr>
            <p:ph type="subTitle" idx="1"/>
          </p:nvPr>
        </p:nvSpPr>
        <p:spPr>
          <a:xfrm>
            <a:off x="1459606" y="3344460"/>
            <a:ext cx="9144000" cy="1655762"/>
          </a:xfrm>
        </p:spPr>
        <p:txBody>
          <a:bodyPr>
            <a:normAutofit/>
          </a:bodyPr>
          <a:lstStyle/>
          <a:p>
            <a:r>
              <a:rPr lang="en-NZ" sz="5400" dirty="0"/>
              <a:t>VET Teaching</a:t>
            </a:r>
            <a:br>
              <a:rPr lang="en-NZ" sz="5400" dirty="0"/>
            </a:br>
            <a:r>
              <a:rPr lang="en-NZ" sz="5400" dirty="0"/>
              <a:t>Realising Potential</a:t>
            </a:r>
          </a:p>
        </p:txBody>
      </p:sp>
      <p:sp>
        <p:nvSpPr>
          <p:cNvPr id="5" name="Rectangle 4"/>
          <p:cNvSpPr/>
          <p:nvPr/>
        </p:nvSpPr>
        <p:spPr>
          <a:xfrm>
            <a:off x="2803301" y="5746004"/>
            <a:ext cx="6096000" cy="954107"/>
          </a:xfrm>
          <a:prstGeom prst="rect">
            <a:avLst/>
          </a:prstGeom>
        </p:spPr>
        <p:txBody>
          <a:bodyPr>
            <a:spAutoFit/>
          </a:bodyPr>
          <a:lstStyle/>
          <a:p>
            <a:pPr algn="ctr"/>
            <a:r>
              <a:rPr lang="en-NZ" sz="2800" dirty="0"/>
              <a:t>Dr Lisa Maurice-Takerei</a:t>
            </a:r>
          </a:p>
          <a:p>
            <a:pPr algn="ctr"/>
            <a:r>
              <a:rPr lang="en-NZ" sz="2800" dirty="0"/>
              <a:t>Dr Helen Anderson</a:t>
            </a:r>
          </a:p>
        </p:txBody>
      </p:sp>
    </p:spTree>
    <p:extLst>
      <p:ext uri="{BB962C8B-B14F-4D97-AF65-F5344CB8AC3E}">
        <p14:creationId xmlns:p14="http://schemas.microsoft.com/office/powerpoint/2010/main" val="293175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Skills, knowledge and attributes</a:t>
            </a:r>
            <a:endParaRPr lang="en-NZ" dirty="0"/>
          </a:p>
        </p:txBody>
      </p:sp>
      <p:sp>
        <p:nvSpPr>
          <p:cNvPr id="3" name="Content Placeholder 2"/>
          <p:cNvSpPr>
            <a:spLocks noGrp="1"/>
          </p:cNvSpPr>
          <p:nvPr>
            <p:ph idx="1"/>
          </p:nvPr>
        </p:nvSpPr>
        <p:spPr/>
        <p:txBody>
          <a:bodyPr>
            <a:normAutofit lnSpcReduction="10000"/>
          </a:bodyPr>
          <a:lstStyle/>
          <a:p>
            <a:r>
              <a:rPr lang="en-NZ" dirty="0" smtClean="0"/>
              <a:t>Strategic Purpose Statement</a:t>
            </a:r>
          </a:p>
          <a:p>
            <a:pPr marL="0" indent="0">
              <a:buNone/>
            </a:pPr>
            <a:r>
              <a:rPr lang="en-NZ" dirty="0" smtClean="0"/>
              <a:t>This qualification is for individuals aspiring to or in a career in adult and tertiary teaching or training, including vocational education and training. </a:t>
            </a:r>
            <a:br>
              <a:rPr lang="en-NZ" dirty="0" smtClean="0"/>
            </a:br>
            <a:r>
              <a:rPr lang="en-NZ" dirty="0" smtClean="0"/>
              <a:t/>
            </a:r>
            <a:br>
              <a:rPr lang="en-NZ" dirty="0" smtClean="0"/>
            </a:br>
            <a:r>
              <a:rPr lang="en-NZ" dirty="0" smtClean="0"/>
              <a:t>It is intended for those who already have a qualification or equivalent </a:t>
            </a:r>
            <a:r>
              <a:rPr lang="en-NZ" dirty="0" smtClean="0">
                <a:effectLst/>
              </a:rPr>
              <a:t>experience in their primary discipline e.g. a trade. It represents the base level qualification for a professional adult and tertiary teaching practitioner. </a:t>
            </a:r>
          </a:p>
          <a:p>
            <a:pPr marL="0" indent="0">
              <a:buNone/>
            </a:pPr>
            <a:endParaRPr lang="en-NZ" dirty="0" smtClean="0">
              <a:effectLst/>
            </a:endParaRPr>
          </a:p>
          <a:p>
            <a:pPr marL="0" indent="0">
              <a:buNone/>
            </a:pPr>
            <a:r>
              <a:rPr lang="en-NZ" sz="1600" dirty="0" smtClean="0">
                <a:hlinkClick r:id="rId3"/>
              </a:rPr>
              <a:t>http://www.nzqa.govt.nz/nzqf/search/viewQualification.do?selectedItemKey=2993</a:t>
            </a:r>
            <a:r>
              <a:rPr lang="en-NZ" sz="1600" dirty="0" smtClean="0"/>
              <a:t> </a:t>
            </a:r>
            <a:endParaRPr lang="en-NZ" sz="1600" dirty="0"/>
          </a:p>
          <a:p>
            <a:endParaRPr lang="en-NZ" dirty="0" smtClean="0"/>
          </a:p>
          <a:p>
            <a:endParaRPr lang="en-NZ" dirty="0"/>
          </a:p>
        </p:txBody>
      </p:sp>
    </p:spTree>
    <p:extLst>
      <p:ext uri="{BB962C8B-B14F-4D97-AF65-F5344CB8AC3E}">
        <p14:creationId xmlns:p14="http://schemas.microsoft.com/office/powerpoint/2010/main" val="3176524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Skills, knowledge, attributes</a:t>
            </a:r>
            <a:endParaRPr lang="en-NZ" dirty="0"/>
          </a:p>
        </p:txBody>
      </p:sp>
      <p:sp>
        <p:nvSpPr>
          <p:cNvPr id="3" name="Content Placeholder 2"/>
          <p:cNvSpPr>
            <a:spLocks noGrp="1"/>
          </p:cNvSpPr>
          <p:nvPr>
            <p:ph idx="1"/>
          </p:nvPr>
        </p:nvSpPr>
        <p:spPr/>
        <p:txBody>
          <a:bodyPr/>
          <a:lstStyle/>
          <a:p>
            <a:endParaRPr lang="en-NZ"/>
          </a:p>
        </p:txBody>
      </p:sp>
    </p:spTree>
    <p:extLst>
      <p:ext uri="{BB962C8B-B14F-4D97-AF65-F5344CB8AC3E}">
        <p14:creationId xmlns:p14="http://schemas.microsoft.com/office/powerpoint/2010/main" val="2116291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Skills, knowledge, attributes </a:t>
            </a:r>
            <a:endParaRPr lang="en-NZ"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Level 5 – 60 credit</a:t>
            </a:r>
          </a:p>
          <a:p>
            <a:pPr marL="0" indent="0">
              <a:buNone/>
            </a:pPr>
            <a:r>
              <a:rPr lang="en-AU" dirty="0"/>
              <a:t>D</a:t>
            </a:r>
            <a:r>
              <a:rPr lang="en-AU" dirty="0" smtClean="0"/>
              <a:t>esign </a:t>
            </a:r>
            <a:r>
              <a:rPr lang="en-AU" dirty="0"/>
              <a:t>for learning to meet specified learning outcomes in a variety of contexts </a:t>
            </a:r>
            <a:endParaRPr lang="en-NZ" dirty="0"/>
          </a:p>
          <a:p>
            <a:pPr marL="0" indent="0">
              <a:buNone/>
            </a:pPr>
            <a:r>
              <a:rPr lang="en-AU" dirty="0"/>
              <a:t>C</a:t>
            </a:r>
            <a:r>
              <a:rPr lang="en-AU" dirty="0" smtClean="0"/>
              <a:t>reate </a:t>
            </a:r>
            <a:r>
              <a:rPr lang="en-AU" dirty="0"/>
              <a:t>and sustain a learner-centred teaching environment  that respects learners’ mana and diverse backgrounds, and the wider educational and societal context, in order to facilitate quality learning </a:t>
            </a:r>
            <a:endParaRPr lang="en-NZ" dirty="0"/>
          </a:p>
          <a:p>
            <a:pPr marL="0" indent="0">
              <a:buNone/>
            </a:pPr>
            <a:r>
              <a:rPr lang="en-AU" dirty="0"/>
              <a:t>S</a:t>
            </a:r>
            <a:r>
              <a:rPr lang="en-AU" dirty="0" smtClean="0"/>
              <a:t>elect </a:t>
            </a:r>
            <a:r>
              <a:rPr lang="en-AU" dirty="0"/>
              <a:t>and apply facilitation and teaching strategies appropriate to diverse learners </a:t>
            </a:r>
            <a:endParaRPr lang="en-NZ" dirty="0"/>
          </a:p>
          <a:p>
            <a:pPr marL="0" indent="0">
              <a:buNone/>
            </a:pPr>
            <a:r>
              <a:rPr lang="en-AU" dirty="0"/>
              <a:t>E</a:t>
            </a:r>
            <a:r>
              <a:rPr lang="en-AU" dirty="0" smtClean="0"/>
              <a:t>nhance </a:t>
            </a:r>
            <a:r>
              <a:rPr lang="en-AU" dirty="0"/>
              <a:t>learning through the application of assessment and moderation practices  </a:t>
            </a:r>
            <a:endParaRPr lang="en-NZ" dirty="0"/>
          </a:p>
          <a:p>
            <a:pPr marL="0" indent="0">
              <a:buNone/>
            </a:pPr>
            <a:r>
              <a:rPr lang="en-AU" dirty="0"/>
              <a:t>C</a:t>
            </a:r>
            <a:r>
              <a:rPr lang="en-AU" dirty="0" smtClean="0"/>
              <a:t>ritically </a:t>
            </a:r>
            <a:r>
              <a:rPr lang="en-AU" dirty="0"/>
              <a:t>evaluate and reflect on own professional practice and explore options to improve it. </a:t>
            </a:r>
            <a:r>
              <a:rPr lang="en-AU" u="sng" dirty="0">
                <a:hlinkClick r:id="rId3"/>
              </a:rPr>
              <a:t>http://www.nzqa.govt.nz/nqfdocs/quals/pdf/2993.pdf</a:t>
            </a:r>
            <a:endParaRPr lang="en-NZ" dirty="0"/>
          </a:p>
          <a:p>
            <a:endParaRPr lang="en-NZ" dirty="0"/>
          </a:p>
        </p:txBody>
      </p:sp>
    </p:spTree>
    <p:extLst>
      <p:ext uri="{BB962C8B-B14F-4D97-AF65-F5344CB8AC3E}">
        <p14:creationId xmlns:p14="http://schemas.microsoft.com/office/powerpoint/2010/main" val="280131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Level 6 – 120 credits</a:t>
            </a:r>
            <a:endParaRPr lang="en-NZ" dirty="0"/>
          </a:p>
        </p:txBody>
      </p:sp>
      <p:sp>
        <p:nvSpPr>
          <p:cNvPr id="3" name="Content Placeholder 2"/>
          <p:cNvSpPr>
            <a:spLocks noGrp="1"/>
          </p:cNvSpPr>
          <p:nvPr>
            <p:ph idx="1"/>
          </p:nvPr>
        </p:nvSpPr>
        <p:spPr/>
        <p:txBody>
          <a:bodyPr>
            <a:normAutofit fontScale="92500" lnSpcReduction="20000"/>
          </a:bodyPr>
          <a:lstStyle/>
          <a:p>
            <a:pPr lvl="0"/>
            <a:r>
              <a:rPr lang="en-NZ" dirty="0"/>
              <a:t>D</a:t>
            </a:r>
            <a:r>
              <a:rPr lang="en-NZ" dirty="0" smtClean="0"/>
              <a:t>esign </a:t>
            </a:r>
            <a:r>
              <a:rPr lang="en-NZ" dirty="0"/>
              <a:t>for learning to meet specified learning outcomes in dynamic contexts</a:t>
            </a:r>
          </a:p>
          <a:p>
            <a:pPr lvl="0"/>
            <a:r>
              <a:rPr lang="en-NZ" dirty="0"/>
              <a:t>P</a:t>
            </a:r>
            <a:r>
              <a:rPr lang="en-NZ" dirty="0" smtClean="0"/>
              <a:t>romote </a:t>
            </a:r>
            <a:r>
              <a:rPr lang="en-NZ" dirty="0"/>
              <a:t>teaching environments that give primacy to learners </a:t>
            </a:r>
          </a:p>
          <a:p>
            <a:pPr lvl="0"/>
            <a:r>
              <a:rPr lang="en-NZ" dirty="0"/>
              <a:t>E</a:t>
            </a:r>
            <a:r>
              <a:rPr lang="en-NZ" dirty="0" smtClean="0"/>
              <a:t>xplore </a:t>
            </a:r>
            <a:r>
              <a:rPr lang="en-NZ" dirty="0"/>
              <a:t>and implement facilitation and teaching strategies to meet the needs of diverse learners and contexts</a:t>
            </a:r>
          </a:p>
          <a:p>
            <a:pPr lvl="0"/>
            <a:r>
              <a:rPr lang="en-NZ" dirty="0"/>
              <a:t>S</a:t>
            </a:r>
            <a:r>
              <a:rPr lang="en-NZ" dirty="0" smtClean="0"/>
              <a:t>elect </a:t>
            </a:r>
            <a:r>
              <a:rPr lang="en-NZ" dirty="0"/>
              <a:t>and implement assessment and consistency management and processes</a:t>
            </a:r>
          </a:p>
          <a:p>
            <a:pPr lvl="0"/>
            <a:r>
              <a:rPr lang="en-NZ" dirty="0"/>
              <a:t>U</a:t>
            </a:r>
            <a:r>
              <a:rPr lang="en-NZ" dirty="0" smtClean="0"/>
              <a:t>ndertake </a:t>
            </a:r>
            <a:r>
              <a:rPr lang="en-NZ" dirty="0" err="1"/>
              <a:t>kaitiakitanga</a:t>
            </a:r>
            <a:r>
              <a:rPr lang="en-NZ" dirty="0"/>
              <a:t> in an adult and tertiary teaching environment</a:t>
            </a:r>
          </a:p>
          <a:p>
            <a:pPr lvl="0"/>
            <a:r>
              <a:rPr lang="en-NZ" dirty="0"/>
              <a:t>P</a:t>
            </a:r>
            <a:r>
              <a:rPr lang="en-NZ" dirty="0" smtClean="0"/>
              <a:t>rovide </a:t>
            </a:r>
            <a:r>
              <a:rPr lang="en-NZ" dirty="0"/>
              <a:t>leadership and professional support to other practitioners working both within and across programmes</a:t>
            </a:r>
          </a:p>
          <a:p>
            <a:r>
              <a:rPr lang="en-NZ" dirty="0"/>
              <a:t>A</a:t>
            </a:r>
            <a:r>
              <a:rPr lang="en-NZ" dirty="0" smtClean="0"/>
              <a:t>nalyse </a:t>
            </a:r>
            <a:r>
              <a:rPr lang="en-NZ" dirty="0"/>
              <a:t>the educational environment and apply knowledge as a basis for influencing own and others’ decision-making, innovation and change.</a:t>
            </a:r>
          </a:p>
        </p:txBody>
      </p:sp>
    </p:spTree>
    <p:extLst>
      <p:ext uri="{BB962C8B-B14F-4D97-AF65-F5344CB8AC3E}">
        <p14:creationId xmlns:p14="http://schemas.microsoft.com/office/powerpoint/2010/main" val="396350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Conditions</a:t>
            </a:r>
            <a:endParaRPr lang="en-NZ" dirty="0"/>
          </a:p>
        </p:txBody>
      </p:sp>
      <p:sp>
        <p:nvSpPr>
          <p:cNvPr id="3" name="Content Placeholder 2"/>
          <p:cNvSpPr>
            <a:spLocks noGrp="1"/>
          </p:cNvSpPr>
          <p:nvPr>
            <p:ph idx="1"/>
          </p:nvPr>
        </p:nvSpPr>
        <p:spPr/>
        <p:txBody>
          <a:bodyPr/>
          <a:lstStyle/>
          <a:p>
            <a:pPr lvl="0"/>
            <a:r>
              <a:rPr lang="en-NZ" dirty="0"/>
              <a:t>Outcomes should be integrated across programme design in a way that makes it clear outcomes are mutually supportive and not entirely discrete.</a:t>
            </a:r>
          </a:p>
          <a:p>
            <a:pPr lvl="0"/>
            <a:r>
              <a:rPr lang="en-NZ" dirty="0"/>
              <a:t>In a programme, assessment of all outcomes should be integrated so each assessment task provides evidence of at least two outcomes in ways that demonstrate their interdependence.</a:t>
            </a:r>
          </a:p>
          <a:p>
            <a:endParaRPr lang="en-NZ" dirty="0"/>
          </a:p>
        </p:txBody>
      </p:sp>
    </p:spTree>
    <p:extLst>
      <p:ext uri="{BB962C8B-B14F-4D97-AF65-F5344CB8AC3E}">
        <p14:creationId xmlns:p14="http://schemas.microsoft.com/office/powerpoint/2010/main" val="1292789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536028" y="0"/>
            <a:ext cx="10817772" cy="6176963"/>
          </a:xfrm>
        </p:spPr>
        <p:txBody>
          <a:bodyPr/>
          <a:lstStyle/>
          <a:p>
            <a:endParaRPr lang="en-NZ" dirty="0">
              <a:latin typeface="Times New Roman" panose="02020603050405020304" pitchFamily="18" charset="0"/>
            </a:endParaRPr>
          </a:p>
          <a:p>
            <a:pPr marL="0" indent="0">
              <a:buNone/>
            </a:pPr>
            <a:endParaRPr lang="en-NZ"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9386" y="0"/>
            <a:ext cx="4834600" cy="6858000"/>
          </a:xfrm>
          <a:prstGeom prst="rect">
            <a:avLst/>
          </a:prstGeom>
        </p:spPr>
      </p:pic>
      <p:sp>
        <p:nvSpPr>
          <p:cNvPr id="2" name="TextBox 1"/>
          <p:cNvSpPr txBox="1"/>
          <p:nvPr/>
        </p:nvSpPr>
        <p:spPr>
          <a:xfrm>
            <a:off x="533481" y="394138"/>
            <a:ext cx="5985720" cy="5847755"/>
          </a:xfrm>
          <a:prstGeom prst="rect">
            <a:avLst/>
          </a:prstGeom>
          <a:noFill/>
        </p:spPr>
        <p:txBody>
          <a:bodyPr wrap="square" rtlCol="0">
            <a:spAutoFit/>
          </a:bodyPr>
          <a:lstStyle/>
          <a:p>
            <a:r>
              <a:rPr lang="en-NZ" sz="2200" dirty="0" smtClean="0"/>
              <a:t>This book represents the collective experience of its authors and the many experts, exemplars and stunningly creative teachers, researchers and writers we have come across in our lives in education.</a:t>
            </a:r>
          </a:p>
          <a:p>
            <a:r>
              <a:rPr lang="en-NZ" sz="2200" dirty="0" smtClean="0"/>
              <a:t>The book provides new and experienced teachers, tutors and educators ready access to current and future focussed thinking about how to design and implement learning and teaching in the tertiary vocational and adult education and training sector. The practical guide makes links between theory and practice in explaining the process of designing for learning.</a:t>
            </a:r>
          </a:p>
          <a:p>
            <a:r>
              <a:rPr lang="en-NZ" sz="2200" dirty="0" smtClean="0"/>
              <a:t>The audience for the text is educators who are experts in their fields and who want to build their understanding and capability in teaching that expertise to others.</a:t>
            </a:r>
          </a:p>
        </p:txBody>
      </p:sp>
    </p:spTree>
    <p:extLst>
      <p:ext uri="{BB962C8B-B14F-4D97-AF65-F5344CB8AC3E}">
        <p14:creationId xmlns:p14="http://schemas.microsoft.com/office/powerpoint/2010/main" val="1891200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References</a:t>
            </a:r>
            <a:endParaRPr lang="en-NZ" dirty="0"/>
          </a:p>
        </p:txBody>
      </p:sp>
      <p:sp>
        <p:nvSpPr>
          <p:cNvPr id="3" name="Content Placeholder 2"/>
          <p:cNvSpPr>
            <a:spLocks noGrp="1"/>
          </p:cNvSpPr>
          <p:nvPr>
            <p:ph idx="1"/>
          </p:nvPr>
        </p:nvSpPr>
        <p:spPr/>
        <p:txBody>
          <a:bodyPr>
            <a:normAutofit fontScale="92500" lnSpcReduction="20000"/>
          </a:bodyPr>
          <a:lstStyle/>
          <a:p>
            <a:pPr marL="0" indent="0">
              <a:buNone/>
            </a:pPr>
            <a:r>
              <a:rPr lang="en-NZ" dirty="0" smtClean="0"/>
              <a:t>Ako </a:t>
            </a:r>
            <a:r>
              <a:rPr lang="en-NZ" dirty="0" err="1" smtClean="0"/>
              <a:t>Aotearoa</a:t>
            </a:r>
            <a:r>
              <a:rPr lang="en-NZ" dirty="0" smtClean="0"/>
              <a:t>. (2010). Taking Stock. Tertiary </a:t>
            </a:r>
            <a:r>
              <a:rPr lang="en-NZ" dirty="0"/>
              <a:t>Practitioner Education Training and Support </a:t>
            </a:r>
            <a:r>
              <a:rPr lang="en-NZ" dirty="0">
                <a:hlinkClick r:id="rId3"/>
              </a:rPr>
              <a:t>https://</a:t>
            </a:r>
            <a:r>
              <a:rPr lang="en-NZ" dirty="0" smtClean="0">
                <a:hlinkClick r:id="rId3"/>
              </a:rPr>
              <a:t>akoaotearoa.ac.nz/qualificationsstocktake</a:t>
            </a:r>
            <a:r>
              <a:rPr lang="en-NZ" dirty="0" smtClean="0"/>
              <a:t> </a:t>
            </a:r>
          </a:p>
          <a:p>
            <a:pPr marL="0" indent="0">
              <a:buNone/>
            </a:pPr>
            <a:r>
              <a:rPr lang="en-NZ" dirty="0" smtClean="0"/>
              <a:t>Ako </a:t>
            </a:r>
            <a:r>
              <a:rPr lang="en-NZ" dirty="0" err="1" smtClean="0"/>
              <a:t>Aotearoa</a:t>
            </a:r>
            <a:r>
              <a:rPr lang="en-NZ" dirty="0" smtClean="0"/>
              <a:t> (2014) ‘Qualifications for Adult and Tertiary Teachers/Educators: Needs Analysis’, in Teacher Education Review Governance Group, Mandatory Review of Teacher Education Qualifications: </a:t>
            </a:r>
            <a:r>
              <a:rPr lang="en-US" u="sng" dirty="0" smtClean="0">
                <a:hlinkClick r:id="rId4"/>
              </a:rPr>
              <a:t>https</a:t>
            </a:r>
            <a:r>
              <a:rPr lang="en-US" u="sng" dirty="0">
                <a:hlinkClick r:id="rId4"/>
              </a:rPr>
              <a:t>://akoaotearoa.ac.nz/ako-aotearoa/ako-aotearoa/resources/pages/stock-take-qualifications-and-support-new-tertiary-teacher</a:t>
            </a:r>
            <a:r>
              <a:rPr lang="en-US" dirty="0"/>
              <a:t> </a:t>
            </a:r>
            <a:endParaRPr lang="en-US" dirty="0" smtClean="0"/>
          </a:p>
          <a:p>
            <a:pPr marL="0" indent="0">
              <a:buNone/>
            </a:pPr>
            <a:r>
              <a:rPr lang="en-US" dirty="0" err="1" smtClean="0"/>
              <a:t>Marope</a:t>
            </a:r>
            <a:r>
              <a:rPr lang="en-US" dirty="0" smtClean="0"/>
              <a:t>, P., </a:t>
            </a:r>
            <a:r>
              <a:rPr lang="en-US" dirty="0" err="1" smtClean="0"/>
              <a:t>Chakroun</a:t>
            </a:r>
            <a:r>
              <a:rPr lang="en-US" dirty="0" smtClean="0"/>
              <a:t>, B. and Holmes, K. (2015). Unleashing the Potential. Transforming Technical and Vocational Education and Training. </a:t>
            </a:r>
            <a:r>
              <a:rPr lang="en-US" dirty="0"/>
              <a:t>UNESCO, France. </a:t>
            </a:r>
            <a:r>
              <a:rPr lang="en-US" dirty="0">
                <a:hlinkClick r:id="rId5"/>
              </a:rPr>
              <a:t>http://</a:t>
            </a:r>
            <a:r>
              <a:rPr lang="en-US" dirty="0" smtClean="0">
                <a:hlinkClick r:id="rId5"/>
              </a:rPr>
              <a:t>unesdoc.unesco.org/images/0023/002330/233030e.pdf</a:t>
            </a:r>
            <a:r>
              <a:rPr lang="en-US" dirty="0" smtClean="0"/>
              <a:t> </a:t>
            </a:r>
          </a:p>
          <a:p>
            <a:pPr marL="0" indent="0">
              <a:buNone/>
            </a:pPr>
            <a:r>
              <a:rPr lang="en-US" dirty="0" smtClean="0"/>
              <a:t>Maurice-Takerei and Anderson (2016). Designs for Learning. Teaching in Adult, Tertiary and Vocational Education. Dunmore Press, Auckland.</a:t>
            </a:r>
          </a:p>
          <a:p>
            <a:pPr marL="0" indent="0">
              <a:buNone/>
            </a:pPr>
            <a:endParaRPr lang="en-US" dirty="0" smtClean="0"/>
          </a:p>
          <a:p>
            <a:pPr marL="0" indent="0">
              <a:buNone/>
            </a:pPr>
            <a:endParaRPr lang="en-NZ" dirty="0" smtClean="0"/>
          </a:p>
          <a:p>
            <a:pPr marL="0" indent="0">
              <a:buNone/>
            </a:pPr>
            <a:endParaRPr lang="en-NZ" dirty="0" smtClean="0"/>
          </a:p>
          <a:p>
            <a:pPr marL="0" indent="0">
              <a:buNone/>
            </a:pPr>
            <a:endParaRPr lang="en-NZ" dirty="0"/>
          </a:p>
        </p:txBody>
      </p:sp>
    </p:spTree>
    <p:extLst>
      <p:ext uri="{BB962C8B-B14F-4D97-AF65-F5344CB8AC3E}">
        <p14:creationId xmlns:p14="http://schemas.microsoft.com/office/powerpoint/2010/main" val="1692431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spTree>
    <p:extLst>
      <p:ext uri="{BB962C8B-B14F-4D97-AF65-F5344CB8AC3E}">
        <p14:creationId xmlns:p14="http://schemas.microsoft.com/office/powerpoint/2010/main" val="3342929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Unleashing the Potential. Transforming Tertiary Education, UNESCO, 2015</a:t>
            </a:r>
            <a:br>
              <a:rPr lang="en-NZ" dirty="0" smtClean="0"/>
            </a:b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Benefits of TVET - Economic, social equity, sustainability</a:t>
            </a:r>
          </a:p>
          <a:p>
            <a:r>
              <a:rPr lang="en-NZ" dirty="0"/>
              <a:t>TVET is seen by a large number of countries as a key part of the </a:t>
            </a:r>
            <a:r>
              <a:rPr lang="en-NZ" dirty="0" smtClean="0"/>
              <a:t>solution to </a:t>
            </a:r>
            <a:r>
              <a:rPr lang="en-NZ" dirty="0"/>
              <a:t>a myriad of challenges including sluggish growth, poverty, </a:t>
            </a:r>
            <a:r>
              <a:rPr lang="en-NZ" dirty="0" smtClean="0"/>
              <a:t>inequalities, employability </a:t>
            </a:r>
            <a:r>
              <a:rPr lang="en-NZ" dirty="0"/>
              <a:t>and </a:t>
            </a:r>
            <a:r>
              <a:rPr lang="en-NZ" dirty="0" smtClean="0"/>
              <a:t>unemployment (p.25)</a:t>
            </a:r>
          </a:p>
          <a:p>
            <a:r>
              <a:rPr lang="en-NZ" dirty="0" smtClean="0"/>
              <a:t>An important ingredient in the effort to reduce inequities and promote sustainability</a:t>
            </a:r>
          </a:p>
          <a:p>
            <a:r>
              <a:rPr lang="en-NZ" dirty="0"/>
              <a:t>T</a:t>
            </a:r>
            <a:r>
              <a:rPr lang="en-NZ" dirty="0" smtClean="0"/>
              <a:t>eachers </a:t>
            </a:r>
            <a:r>
              <a:rPr lang="en-NZ" dirty="0"/>
              <a:t>and trainers have a central role in strengthening TVET systems</a:t>
            </a:r>
          </a:p>
          <a:p>
            <a:r>
              <a:rPr lang="en-NZ" dirty="0" smtClean="0"/>
              <a:t>The </a:t>
            </a:r>
            <a:r>
              <a:rPr lang="en-NZ" dirty="0"/>
              <a:t>role of TVET </a:t>
            </a:r>
            <a:r>
              <a:rPr lang="en-NZ" dirty="0" smtClean="0"/>
              <a:t>teachers and </a:t>
            </a:r>
            <a:r>
              <a:rPr lang="en-NZ" dirty="0"/>
              <a:t>trainers in TVET reform and their developing professionalism are </a:t>
            </a:r>
            <a:r>
              <a:rPr lang="en-NZ" dirty="0" smtClean="0"/>
              <a:t>issues that </a:t>
            </a:r>
            <a:r>
              <a:rPr lang="en-NZ" dirty="0"/>
              <a:t>require more research and more careful policy attention. This </a:t>
            </a:r>
            <a:r>
              <a:rPr lang="en-NZ" dirty="0" smtClean="0"/>
              <a:t>applies to </a:t>
            </a:r>
            <a:r>
              <a:rPr lang="en-NZ" dirty="0"/>
              <a:t>both initial TVET teacher and trainer education, and continuing </a:t>
            </a:r>
            <a:r>
              <a:rPr lang="en-NZ" dirty="0" smtClean="0"/>
              <a:t>training and </a:t>
            </a:r>
            <a:r>
              <a:rPr lang="en-NZ" dirty="0"/>
              <a:t>capacity-building, all of which are needed to support and </a:t>
            </a:r>
            <a:r>
              <a:rPr lang="en-NZ" dirty="0" smtClean="0"/>
              <a:t>implement successful </a:t>
            </a:r>
            <a:r>
              <a:rPr lang="en-NZ" dirty="0"/>
              <a:t>TVET </a:t>
            </a:r>
            <a:r>
              <a:rPr lang="en-NZ" dirty="0" smtClean="0"/>
              <a:t>reforms (p.115) </a:t>
            </a:r>
          </a:p>
          <a:p>
            <a:pPr marL="0" indent="0">
              <a:buNone/>
            </a:pPr>
            <a:endParaRPr lang="en-NZ" dirty="0"/>
          </a:p>
        </p:txBody>
      </p:sp>
    </p:spTree>
    <p:extLst>
      <p:ext uri="{BB962C8B-B14F-4D97-AF65-F5344CB8AC3E}">
        <p14:creationId xmlns:p14="http://schemas.microsoft.com/office/powerpoint/2010/main" val="1935220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NZ tertiary context </a:t>
            </a:r>
            <a:endParaRPr lang="en-NZ" dirty="0"/>
          </a:p>
        </p:txBody>
      </p:sp>
      <p:sp>
        <p:nvSpPr>
          <p:cNvPr id="3" name="Content Placeholder 2"/>
          <p:cNvSpPr>
            <a:spLocks noGrp="1"/>
          </p:cNvSpPr>
          <p:nvPr>
            <p:ph idx="1"/>
          </p:nvPr>
        </p:nvSpPr>
        <p:spPr/>
        <p:txBody>
          <a:bodyPr/>
          <a:lstStyle/>
          <a:p>
            <a:r>
              <a:rPr lang="en-NZ" dirty="0" smtClean="0"/>
              <a:t>A diverse sector and a diverse workforce -</a:t>
            </a:r>
            <a:r>
              <a:rPr lang="en-NZ" dirty="0"/>
              <a:t> </a:t>
            </a:r>
            <a:r>
              <a:rPr lang="en-NZ" dirty="0" smtClean="0"/>
              <a:t>Universities, Polytechnics (ITPs), Private Training Establishments (PTEs), </a:t>
            </a:r>
            <a:r>
              <a:rPr lang="en-NZ" dirty="0" err="1" smtClean="0"/>
              <a:t>Wananga</a:t>
            </a:r>
            <a:r>
              <a:rPr lang="en-NZ" dirty="0" smtClean="0"/>
              <a:t>. Different values placed on qualifications and training around teacher education.</a:t>
            </a:r>
            <a:endParaRPr lang="en-NZ" dirty="0"/>
          </a:p>
          <a:p>
            <a:r>
              <a:rPr lang="en-US" dirty="0" smtClean="0"/>
              <a:t>In </a:t>
            </a:r>
            <a:r>
              <a:rPr lang="en-US" dirty="0"/>
              <a:t>2009 </a:t>
            </a:r>
            <a:r>
              <a:rPr lang="en-US" dirty="0" smtClean="0"/>
              <a:t>there were around </a:t>
            </a:r>
            <a:r>
              <a:rPr lang="en-US" dirty="0"/>
              <a:t>100 publicly listed qualifications offered by NZ providers for tertiary teachers </a:t>
            </a:r>
            <a:r>
              <a:rPr lang="en-US" dirty="0" smtClean="0"/>
              <a:t>ranging from level 4 to </a:t>
            </a:r>
            <a:r>
              <a:rPr lang="en-US" dirty="0" smtClean="0"/>
              <a:t>post-graduate (pre </a:t>
            </a:r>
            <a:r>
              <a:rPr lang="en-US" dirty="0" err="1" smtClean="0"/>
              <a:t>TRoQ</a:t>
            </a:r>
            <a:r>
              <a:rPr lang="en-US" dirty="0"/>
              <a:t>/</a:t>
            </a:r>
            <a:r>
              <a:rPr lang="en-US" dirty="0" err="1" smtClean="0"/>
              <a:t>MRoQ</a:t>
            </a:r>
            <a:r>
              <a:rPr lang="en-US" dirty="0" smtClean="0"/>
              <a:t>)</a:t>
            </a:r>
            <a:endParaRPr lang="en-US" dirty="0" smtClean="0"/>
          </a:p>
          <a:p>
            <a:r>
              <a:rPr lang="en-US" dirty="0" smtClean="0"/>
              <a:t>Large differences in support provided by different parts of the sector for in-service qualifications or professional development. </a:t>
            </a:r>
          </a:p>
          <a:p>
            <a:endParaRPr lang="en-US" dirty="0" smtClean="0"/>
          </a:p>
          <a:p>
            <a:endParaRPr lang="en-US" dirty="0" smtClean="0"/>
          </a:p>
          <a:p>
            <a:endParaRPr lang="en-NZ" dirty="0"/>
          </a:p>
          <a:p>
            <a:endParaRPr lang="en-NZ" dirty="0"/>
          </a:p>
          <a:p>
            <a:endParaRPr lang="en-NZ" dirty="0"/>
          </a:p>
        </p:txBody>
      </p:sp>
    </p:spTree>
    <p:extLst>
      <p:ext uri="{BB962C8B-B14F-4D97-AF65-F5344CB8AC3E}">
        <p14:creationId xmlns:p14="http://schemas.microsoft.com/office/powerpoint/2010/main" val="3283744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tertiary teaching workforce</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4071854"/>
              </p:ext>
            </p:extLst>
          </p:nvPr>
        </p:nvGraphicFramePr>
        <p:xfrm>
          <a:off x="940157" y="1990418"/>
          <a:ext cx="3457316" cy="2220683"/>
        </p:xfrm>
        <a:graphic>
          <a:graphicData uri="http://schemas.openxmlformats.org/drawingml/2006/table">
            <a:tbl>
              <a:tblPr>
                <a:tableStyleId>{5C22544A-7EE6-4342-B048-85BDC9FD1C3A}</a:tableStyleId>
              </a:tblPr>
              <a:tblGrid>
                <a:gridCol w="1728658">
                  <a:extLst>
                    <a:ext uri="{9D8B030D-6E8A-4147-A177-3AD203B41FA5}">
                      <a16:colId xmlns:a16="http://schemas.microsoft.com/office/drawing/2014/main" val="2631147084"/>
                    </a:ext>
                  </a:extLst>
                </a:gridCol>
                <a:gridCol w="1728658">
                  <a:extLst>
                    <a:ext uri="{9D8B030D-6E8A-4147-A177-3AD203B41FA5}">
                      <a16:colId xmlns:a16="http://schemas.microsoft.com/office/drawing/2014/main" val="3142196779"/>
                    </a:ext>
                  </a:extLst>
                </a:gridCol>
              </a:tblGrid>
              <a:tr h="309209">
                <a:tc>
                  <a:txBody>
                    <a:bodyPr/>
                    <a:lstStyle/>
                    <a:p>
                      <a:pPr>
                        <a:spcAft>
                          <a:spcPts val="0"/>
                        </a:spcAft>
                      </a:pPr>
                      <a:r>
                        <a:rPr lang="en-NZ" sz="1800" b="1" dirty="0">
                          <a:effectLst/>
                        </a:rPr>
                        <a:t>Part of sector </a:t>
                      </a:r>
                      <a:endParaRPr lang="en-N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NZ" sz="1800" b="1" dirty="0">
                          <a:effectLst/>
                        </a:rPr>
                        <a:t>No. of FTEs </a:t>
                      </a:r>
                      <a:endParaRPr lang="en-N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97125"/>
                  </a:ext>
                </a:extLst>
              </a:tr>
              <a:tr h="309209">
                <a:tc>
                  <a:txBody>
                    <a:bodyPr/>
                    <a:lstStyle/>
                    <a:p>
                      <a:pPr>
                        <a:spcAft>
                          <a:spcPts val="0"/>
                        </a:spcAft>
                      </a:pPr>
                      <a:r>
                        <a:rPr lang="en-NZ" sz="1600" dirty="0">
                          <a:effectLst/>
                        </a:rPr>
                        <a:t>Universities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NZ" sz="1600" dirty="0">
                          <a:effectLst/>
                        </a:rPr>
                        <a:t>7,060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2495501"/>
                  </a:ext>
                </a:extLst>
              </a:tr>
              <a:tr h="309209">
                <a:tc>
                  <a:txBody>
                    <a:bodyPr/>
                    <a:lstStyle/>
                    <a:p>
                      <a:pPr>
                        <a:spcAft>
                          <a:spcPts val="0"/>
                        </a:spcAft>
                      </a:pPr>
                      <a:r>
                        <a:rPr lang="en-NZ" sz="1600" dirty="0">
                          <a:effectLst/>
                        </a:rPr>
                        <a:t>ITPs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NZ" sz="1600" dirty="0">
                          <a:effectLst/>
                        </a:rPr>
                        <a:t>4,440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801330"/>
                  </a:ext>
                </a:extLst>
              </a:tr>
              <a:tr h="337319">
                <a:tc>
                  <a:txBody>
                    <a:bodyPr/>
                    <a:lstStyle/>
                    <a:p>
                      <a:pPr>
                        <a:spcAft>
                          <a:spcPts val="0"/>
                        </a:spcAft>
                      </a:pPr>
                      <a:r>
                        <a:rPr lang="en-NZ" sz="1600" dirty="0" err="1">
                          <a:effectLst/>
                        </a:rPr>
                        <a:t>Wānanga</a:t>
                      </a:r>
                      <a:r>
                        <a:rPr lang="en-NZ" sz="1600" dirty="0">
                          <a:effectLst/>
                        </a:rPr>
                        <a:t>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NZ" sz="1600" dirty="0">
                          <a:effectLst/>
                        </a:rPr>
                        <a:t>751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1666741"/>
                  </a:ext>
                </a:extLst>
              </a:tr>
              <a:tr h="337319">
                <a:tc>
                  <a:txBody>
                    <a:bodyPr/>
                    <a:lstStyle/>
                    <a:p>
                      <a:pPr>
                        <a:spcAft>
                          <a:spcPts val="0"/>
                        </a:spcAft>
                      </a:pPr>
                      <a:r>
                        <a:rPr lang="en-NZ" sz="1600" dirty="0">
                          <a:effectLst/>
                        </a:rPr>
                        <a:t>PTEs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NZ" sz="1600" dirty="0">
                          <a:effectLst/>
                        </a:rPr>
                        <a:t>3,370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79698"/>
                  </a:ext>
                </a:extLst>
              </a:tr>
              <a:tr h="618418">
                <a:tc>
                  <a:txBody>
                    <a:bodyPr/>
                    <a:lstStyle/>
                    <a:p>
                      <a:pPr>
                        <a:spcAft>
                          <a:spcPts val="0"/>
                        </a:spcAft>
                      </a:pPr>
                      <a:r>
                        <a:rPr lang="en-NZ" sz="1600">
                          <a:effectLst/>
                        </a:rPr>
                        <a:t>Total </a:t>
                      </a:r>
                      <a:endParaRPr lang="en-N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NZ" sz="1600" dirty="0">
                          <a:effectLst/>
                        </a:rPr>
                        <a:t>15,570 </a:t>
                      </a:r>
                    </a:p>
                    <a:p>
                      <a:pPr>
                        <a:spcAft>
                          <a:spcPts val="0"/>
                        </a:spcAft>
                      </a:pPr>
                      <a:r>
                        <a:rPr lang="en-NZ" sz="1600" dirty="0">
                          <a:effectLst/>
                        </a:rPr>
                        <a:t> </a:t>
                      </a:r>
                      <a:endParaRPr lang="en-N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6290324"/>
                  </a:ext>
                </a:extLst>
              </a:tr>
            </a:tbl>
          </a:graphicData>
        </a:graphic>
      </p:graphicFrame>
      <p:sp>
        <p:nvSpPr>
          <p:cNvPr id="5" name="TextBox 4"/>
          <p:cNvSpPr txBox="1"/>
          <p:nvPr/>
        </p:nvSpPr>
        <p:spPr>
          <a:xfrm>
            <a:off x="940157" y="4440478"/>
            <a:ext cx="9285667" cy="1938992"/>
          </a:xfrm>
          <a:prstGeom prst="rect">
            <a:avLst/>
          </a:prstGeom>
          <a:noFill/>
        </p:spPr>
        <p:txBody>
          <a:bodyPr wrap="square" rtlCol="0">
            <a:spAutoFit/>
          </a:bodyPr>
          <a:lstStyle/>
          <a:p>
            <a:r>
              <a:rPr lang="en-US" sz="2000" dirty="0" smtClean="0"/>
              <a:t>Large </a:t>
            </a:r>
            <a:r>
              <a:rPr lang="en-US" sz="2000" dirty="0"/>
              <a:t>proportion </a:t>
            </a:r>
            <a:r>
              <a:rPr lang="en-US" sz="2000" dirty="0" smtClean="0"/>
              <a:t>of tertiary teaching workforce are </a:t>
            </a:r>
            <a:r>
              <a:rPr lang="en-US" sz="2000" dirty="0"/>
              <a:t>part time</a:t>
            </a:r>
            <a:endParaRPr lang="en-NZ" sz="2000" dirty="0"/>
          </a:p>
          <a:p>
            <a:r>
              <a:rPr lang="en-US" sz="2000" dirty="0"/>
              <a:t>Aging workforce (older than the NZ workforce as a whole)</a:t>
            </a:r>
            <a:endParaRPr lang="en-NZ" sz="2000" dirty="0"/>
          </a:p>
          <a:p>
            <a:r>
              <a:rPr lang="en-US" sz="2000" dirty="0" smtClean="0"/>
              <a:t>Younger </a:t>
            </a:r>
            <a:r>
              <a:rPr lang="en-US" sz="2000" dirty="0"/>
              <a:t>staff finding it hard to secure tenured roles</a:t>
            </a:r>
          </a:p>
          <a:p>
            <a:r>
              <a:rPr lang="en-US" sz="2000" dirty="0" smtClean="0"/>
              <a:t>High </a:t>
            </a:r>
            <a:r>
              <a:rPr lang="en-US" sz="2000" dirty="0"/>
              <a:t>proportion on temporary or casual contracts</a:t>
            </a:r>
            <a:endParaRPr lang="en-NZ" sz="2000" dirty="0"/>
          </a:p>
          <a:p>
            <a:r>
              <a:rPr lang="en-US" sz="2000" dirty="0"/>
              <a:t>Increasing workloads</a:t>
            </a:r>
            <a:endParaRPr lang="en-NZ" sz="2000" dirty="0"/>
          </a:p>
          <a:p>
            <a:r>
              <a:rPr lang="en-US" sz="2000" dirty="0" smtClean="0"/>
              <a:t>Turnover </a:t>
            </a:r>
            <a:r>
              <a:rPr lang="en-US" sz="2000" dirty="0"/>
              <a:t>– anecdotally </a:t>
            </a:r>
            <a:r>
              <a:rPr lang="en-US" sz="2000" dirty="0" smtClean="0"/>
              <a:t>related </a:t>
            </a:r>
            <a:r>
              <a:rPr lang="en-US" sz="2000" dirty="0"/>
              <a:t>to restructure, </a:t>
            </a:r>
            <a:r>
              <a:rPr lang="en-US" sz="2000" dirty="0" smtClean="0"/>
              <a:t>Gender/Ethnicity</a:t>
            </a:r>
            <a:endParaRPr lang="en-NZ" sz="2000" dirty="0"/>
          </a:p>
        </p:txBody>
      </p:sp>
      <p:sp>
        <p:nvSpPr>
          <p:cNvPr id="6" name="Rectangle 5"/>
          <p:cNvSpPr/>
          <p:nvPr/>
        </p:nvSpPr>
        <p:spPr>
          <a:xfrm>
            <a:off x="4642172" y="2021430"/>
            <a:ext cx="3457316" cy="600164"/>
          </a:xfrm>
          <a:prstGeom prst="rect">
            <a:avLst/>
          </a:prstGeom>
        </p:spPr>
        <p:txBody>
          <a:bodyPr wrap="square">
            <a:spAutoFit/>
          </a:bodyPr>
          <a:lstStyle/>
          <a:p>
            <a:r>
              <a:rPr lang="en-US" sz="1100" dirty="0" smtClean="0"/>
              <a:t>Does not include those working in informal adult education, adult and community education, and Industry and workplace training</a:t>
            </a:r>
            <a:endParaRPr lang="en-NZ" sz="1100" dirty="0"/>
          </a:p>
        </p:txBody>
      </p:sp>
      <p:sp>
        <p:nvSpPr>
          <p:cNvPr id="7" name="Rectangle 6"/>
          <p:cNvSpPr/>
          <p:nvPr/>
        </p:nvSpPr>
        <p:spPr>
          <a:xfrm>
            <a:off x="940157" y="1417176"/>
            <a:ext cx="8693239" cy="369332"/>
          </a:xfrm>
          <a:prstGeom prst="rect">
            <a:avLst/>
          </a:prstGeom>
        </p:spPr>
        <p:txBody>
          <a:bodyPr wrap="square">
            <a:spAutoFit/>
          </a:bodyPr>
          <a:lstStyle/>
          <a:p>
            <a:r>
              <a:rPr lang="en-US" dirty="0" smtClean="0"/>
              <a:t>Approx. 27,000 (2012) estimate of those working in Tertiary Education (NZ pop. 4,700,000)</a:t>
            </a:r>
            <a:endParaRPr lang="en-NZ" dirty="0"/>
          </a:p>
        </p:txBody>
      </p:sp>
    </p:spTree>
    <p:extLst>
      <p:ext uri="{BB962C8B-B14F-4D97-AF65-F5344CB8AC3E}">
        <p14:creationId xmlns:p14="http://schemas.microsoft.com/office/powerpoint/2010/main" val="868825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a:t>
            </a:r>
            <a:r>
              <a:rPr lang="en-NZ" dirty="0" smtClean="0"/>
              <a:t>ertiary teaching qualifications and support</a:t>
            </a:r>
            <a:endParaRPr lang="en-NZ" dirty="0"/>
          </a:p>
        </p:txBody>
      </p:sp>
      <p:sp>
        <p:nvSpPr>
          <p:cNvPr id="3" name="Content Placeholder 2"/>
          <p:cNvSpPr>
            <a:spLocks noGrp="1"/>
          </p:cNvSpPr>
          <p:nvPr>
            <p:ph idx="1"/>
          </p:nvPr>
        </p:nvSpPr>
        <p:spPr/>
        <p:txBody>
          <a:bodyPr>
            <a:normAutofit/>
          </a:bodyPr>
          <a:lstStyle/>
          <a:p>
            <a:r>
              <a:rPr lang="en-US" dirty="0"/>
              <a:t>ITPs traditionally place high value on teaching </a:t>
            </a:r>
            <a:r>
              <a:rPr lang="en-US" dirty="0" err="1"/>
              <a:t>quals</a:t>
            </a:r>
            <a:r>
              <a:rPr lang="en-US" dirty="0"/>
              <a:t> for full time staff (often </a:t>
            </a:r>
            <a:r>
              <a:rPr lang="en-US" dirty="0" err="1"/>
              <a:t>inhouse</a:t>
            </a:r>
            <a:r>
              <a:rPr lang="en-US" dirty="0" smtClean="0"/>
              <a:t>). Provide a requirement to achieve within 2 years of appointment</a:t>
            </a:r>
          </a:p>
          <a:p>
            <a:r>
              <a:rPr lang="en-US" dirty="0" smtClean="0"/>
              <a:t>Universities </a:t>
            </a:r>
            <a:r>
              <a:rPr lang="en-US" dirty="0"/>
              <a:t>have generally not had this requirement – they offer staff who are interested </a:t>
            </a:r>
            <a:r>
              <a:rPr lang="en-US" dirty="0" smtClean="0"/>
              <a:t>qualifications </a:t>
            </a:r>
            <a:r>
              <a:rPr lang="en-US" dirty="0"/>
              <a:t>at level 7 and </a:t>
            </a:r>
            <a:r>
              <a:rPr lang="en-US" dirty="0" smtClean="0"/>
              <a:t>above </a:t>
            </a:r>
          </a:p>
          <a:p>
            <a:r>
              <a:rPr lang="en-US" dirty="0" smtClean="0"/>
              <a:t>PTEs </a:t>
            </a:r>
            <a:r>
              <a:rPr lang="en-US" dirty="0"/>
              <a:t>vary but about 40% regard it as an important pre </a:t>
            </a:r>
            <a:r>
              <a:rPr lang="en-US" dirty="0" smtClean="0"/>
              <a:t>requisite </a:t>
            </a:r>
            <a:r>
              <a:rPr lang="en-US" dirty="0"/>
              <a:t>for employment</a:t>
            </a:r>
            <a:endParaRPr lang="en-NZ" dirty="0"/>
          </a:p>
          <a:p>
            <a:r>
              <a:rPr lang="en-US" dirty="0" smtClean="0"/>
              <a:t>ITOs require completion of a unit standard in assessment – full qualifications no full picture</a:t>
            </a:r>
            <a:endParaRPr lang="en-NZ" dirty="0" smtClean="0"/>
          </a:p>
          <a:p>
            <a:endParaRPr lang="en-NZ" dirty="0"/>
          </a:p>
        </p:txBody>
      </p:sp>
    </p:spTree>
    <p:extLst>
      <p:ext uri="{BB962C8B-B14F-4D97-AF65-F5344CB8AC3E}">
        <p14:creationId xmlns:p14="http://schemas.microsoft.com/office/powerpoint/2010/main" val="3598168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Qualifications picture</a:t>
            </a:r>
            <a:endParaRPr lang="en-NZ" dirty="0"/>
          </a:p>
        </p:txBody>
      </p:sp>
      <p:sp>
        <p:nvSpPr>
          <p:cNvPr id="3" name="Content Placeholder 2"/>
          <p:cNvSpPr>
            <a:spLocks noGrp="1"/>
          </p:cNvSpPr>
          <p:nvPr>
            <p:ph idx="1"/>
          </p:nvPr>
        </p:nvSpPr>
        <p:spPr/>
        <p:txBody>
          <a:bodyPr/>
          <a:lstStyle/>
          <a:p>
            <a:r>
              <a:rPr lang="en-AU" dirty="0" smtClean="0"/>
              <a:t>National qualifications include Certificate </a:t>
            </a:r>
            <a:r>
              <a:rPr lang="en-AU" dirty="0"/>
              <a:t>and </a:t>
            </a:r>
            <a:r>
              <a:rPr lang="en-AU" dirty="0" smtClean="0"/>
              <a:t>Diploma level</a:t>
            </a:r>
          </a:p>
          <a:p>
            <a:r>
              <a:rPr lang="en-AU" dirty="0"/>
              <a:t>U</a:t>
            </a:r>
            <a:r>
              <a:rPr lang="en-AU" dirty="0" smtClean="0"/>
              <a:t>nsustainable number of graduates</a:t>
            </a:r>
          </a:p>
          <a:p>
            <a:r>
              <a:rPr lang="en-AU" dirty="0" smtClean="0"/>
              <a:t>Highly variable - Graduate profiles </a:t>
            </a:r>
            <a:r>
              <a:rPr lang="en-NZ" dirty="0" smtClean="0"/>
              <a:t>disparate</a:t>
            </a:r>
            <a:endParaRPr lang="en-NZ" dirty="0"/>
          </a:p>
          <a:p>
            <a:r>
              <a:rPr lang="en-AU" dirty="0"/>
              <a:t>Certs Level  largest proportion</a:t>
            </a:r>
            <a:endParaRPr lang="en-NZ" dirty="0"/>
          </a:p>
          <a:p>
            <a:r>
              <a:rPr lang="en-AU" dirty="0"/>
              <a:t>Diploma smaller proportion (less than half the number over the same period</a:t>
            </a:r>
            <a:r>
              <a:rPr lang="en-AU" dirty="0" smtClean="0"/>
              <a:t>)</a:t>
            </a:r>
            <a:r>
              <a:rPr lang="en-US" dirty="0" smtClean="0"/>
              <a:t> Expected outcomes from </a:t>
            </a:r>
            <a:r>
              <a:rPr lang="en-US" dirty="0" err="1" smtClean="0"/>
              <a:t>quals</a:t>
            </a:r>
            <a:r>
              <a:rPr lang="en-US" dirty="0" smtClean="0"/>
              <a:t> vary – a clear need for rationalization </a:t>
            </a:r>
            <a:endParaRPr lang="en-US" dirty="0" smtClean="0"/>
          </a:p>
          <a:p>
            <a:r>
              <a:rPr lang="en-US" dirty="0" smtClean="0"/>
              <a:t>Policy </a:t>
            </a:r>
            <a:r>
              <a:rPr lang="en-US" dirty="0" smtClean="0"/>
              <a:t>settings require increased accountability for teaching quality</a:t>
            </a:r>
            <a:endParaRPr lang="en-NZ" dirty="0" smtClean="0"/>
          </a:p>
          <a:p>
            <a:r>
              <a:rPr lang="en-US" dirty="0" err="1" smtClean="0"/>
              <a:t>Professionalisation</a:t>
            </a:r>
            <a:r>
              <a:rPr lang="en-US" dirty="0" smtClean="0"/>
              <a:t> of tertiary teachers is an argument in parallel</a:t>
            </a:r>
            <a:endParaRPr lang="en-NZ" dirty="0" smtClean="0"/>
          </a:p>
          <a:p>
            <a:endParaRPr lang="en-AU" dirty="0" smtClean="0"/>
          </a:p>
          <a:p>
            <a:endParaRPr lang="en-NZ" dirty="0"/>
          </a:p>
          <a:p>
            <a:endParaRPr lang="en-NZ" dirty="0"/>
          </a:p>
        </p:txBody>
      </p:sp>
    </p:spTree>
    <p:extLst>
      <p:ext uri="{BB962C8B-B14F-4D97-AF65-F5344CB8AC3E}">
        <p14:creationId xmlns:p14="http://schemas.microsoft.com/office/powerpoint/2010/main" val="3707348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Tertiary teaching qualifications reform</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US" dirty="0"/>
              <a:t>A strong sense in the sector that tertiary teachers should be fully equipped to address </a:t>
            </a:r>
            <a:r>
              <a:rPr lang="en-US" dirty="0" smtClean="0"/>
              <a:t>:</a:t>
            </a:r>
            <a:endParaRPr lang="en-NZ" dirty="0"/>
          </a:p>
          <a:p>
            <a:r>
              <a:rPr lang="en-NZ" dirty="0"/>
              <a:t>Achieving parity of success for Māori and Pacific learners </a:t>
            </a:r>
          </a:p>
          <a:p>
            <a:r>
              <a:rPr lang="en-NZ" dirty="0" smtClean="0"/>
              <a:t>Engaging </a:t>
            </a:r>
            <a:r>
              <a:rPr lang="en-NZ" dirty="0"/>
              <a:t>younger learners </a:t>
            </a:r>
          </a:p>
          <a:p>
            <a:r>
              <a:rPr lang="en-NZ" dirty="0" smtClean="0"/>
              <a:t>Addressing </a:t>
            </a:r>
            <a:r>
              <a:rPr lang="en-NZ" dirty="0"/>
              <a:t>literacy and numeracy needs for tertiary learners </a:t>
            </a:r>
          </a:p>
          <a:p>
            <a:r>
              <a:rPr lang="en-NZ" dirty="0" smtClean="0"/>
              <a:t>Ensuring </a:t>
            </a:r>
            <a:r>
              <a:rPr lang="en-NZ" dirty="0"/>
              <a:t>all learners have the appropriate digital literacies to support successful study </a:t>
            </a:r>
          </a:p>
          <a:p>
            <a:r>
              <a:rPr lang="en-NZ" dirty="0" smtClean="0"/>
              <a:t>Providing </a:t>
            </a:r>
            <a:r>
              <a:rPr lang="en-NZ" dirty="0"/>
              <a:t>quality international education both within New Zealand and overseas. </a:t>
            </a:r>
          </a:p>
          <a:p>
            <a:pPr marL="0" indent="0">
              <a:buNone/>
            </a:pPr>
            <a:r>
              <a:rPr lang="en-NZ" sz="2000" dirty="0"/>
              <a:t>(Ako </a:t>
            </a:r>
            <a:r>
              <a:rPr lang="en-NZ" sz="2000" dirty="0" err="1"/>
              <a:t>Aotearoa</a:t>
            </a:r>
            <a:r>
              <a:rPr lang="en-NZ" sz="2000" dirty="0"/>
              <a:t>, 2012. Needs Analysis)</a:t>
            </a:r>
          </a:p>
        </p:txBody>
      </p:sp>
    </p:spTree>
    <p:extLst>
      <p:ext uri="{BB962C8B-B14F-4D97-AF65-F5344CB8AC3E}">
        <p14:creationId xmlns:p14="http://schemas.microsoft.com/office/powerpoint/2010/main" val="2665215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Mandatary </a:t>
            </a:r>
            <a:r>
              <a:rPr lang="en-NZ" dirty="0" smtClean="0"/>
              <a:t>review - </a:t>
            </a:r>
            <a:r>
              <a:rPr lang="en-NZ" dirty="0" smtClean="0"/>
              <a:t>opportunities</a:t>
            </a:r>
            <a:endParaRPr lang="en-NZ" dirty="0"/>
          </a:p>
        </p:txBody>
      </p:sp>
      <p:sp>
        <p:nvSpPr>
          <p:cNvPr id="3" name="Content Placeholder 2"/>
          <p:cNvSpPr>
            <a:spLocks noGrp="1"/>
          </p:cNvSpPr>
          <p:nvPr>
            <p:ph idx="1"/>
          </p:nvPr>
        </p:nvSpPr>
        <p:spPr/>
        <p:txBody>
          <a:bodyPr>
            <a:normAutofit fontScale="92500" lnSpcReduction="20000"/>
          </a:bodyPr>
          <a:lstStyle/>
          <a:p>
            <a:pPr marL="0" indent="0">
              <a:buNone/>
            </a:pPr>
            <a:endParaRPr lang="en-NZ" dirty="0" smtClean="0"/>
          </a:p>
          <a:p>
            <a:r>
              <a:rPr lang="en-NZ" dirty="0"/>
              <a:t>The 2009 targeted review of non-university tertiary certificate and degree qualifications aimed to ensure that qualifications are relevant to the needs of learners, employers and other stakeholders. </a:t>
            </a:r>
            <a:endParaRPr lang="en-NZ" dirty="0"/>
          </a:p>
          <a:p>
            <a:r>
              <a:rPr lang="en-NZ" dirty="0" smtClean="0"/>
              <a:t>One of the key recommendations was that qualification outcome statements </a:t>
            </a:r>
            <a:r>
              <a:rPr lang="en-NZ" dirty="0" smtClean="0"/>
              <a:t>be </a:t>
            </a:r>
            <a:r>
              <a:rPr lang="en-NZ" dirty="0" smtClean="0"/>
              <a:t>strengthened and </a:t>
            </a:r>
            <a:r>
              <a:rPr lang="en-NZ" dirty="0" smtClean="0"/>
              <a:t>standardised. “</a:t>
            </a:r>
            <a:r>
              <a:rPr lang="en-NZ" dirty="0" smtClean="0"/>
              <a:t>Graduate </a:t>
            </a:r>
            <a:r>
              <a:rPr lang="en-NZ" dirty="0"/>
              <a:t>profiles are at the heart of the qualifications reforms </a:t>
            </a:r>
            <a:r>
              <a:rPr lang="en-NZ" dirty="0" smtClean="0"/>
              <a:t>…” </a:t>
            </a:r>
            <a:r>
              <a:rPr lang="en-NZ" dirty="0"/>
              <a:t>(on the New Zealand Qualifications Framework NZQF</a:t>
            </a:r>
            <a:r>
              <a:rPr lang="en-NZ" dirty="0" smtClean="0"/>
              <a:t>).</a:t>
            </a:r>
            <a:r>
              <a:rPr lang="en-NZ" dirty="0"/>
              <a:t> </a:t>
            </a:r>
          </a:p>
          <a:p>
            <a:r>
              <a:rPr lang="en-NZ" dirty="0" smtClean="0"/>
              <a:t>“To </a:t>
            </a:r>
            <a:r>
              <a:rPr lang="en-NZ" dirty="0"/>
              <a:t>a large extent, graduate profiles [are] the primary measure of the effectiveness of qualifications. It is important to take the time to get them </a:t>
            </a:r>
            <a:r>
              <a:rPr lang="en-NZ" dirty="0" smtClean="0"/>
              <a:t>right”</a:t>
            </a:r>
            <a:endParaRPr lang="en-NZ" dirty="0"/>
          </a:p>
          <a:p>
            <a:r>
              <a:rPr lang="en-AU" sz="1900" u="sng" dirty="0">
                <a:hlinkClick r:id="rId3"/>
              </a:rPr>
              <a:t>http://www.nzqa.govt.nz/studying-in-new-zealand/understand-nz-quals/reviews-of-qualifications/guidelines-for-reviews-of-qualifications/practice-note-3/</a:t>
            </a:r>
            <a:r>
              <a:rPr lang="en-AU" sz="1900" dirty="0"/>
              <a:t> </a:t>
            </a:r>
          </a:p>
          <a:p>
            <a:pPr marL="0" indent="0">
              <a:buNone/>
            </a:pPr>
            <a:endParaRPr lang="en-NZ" dirty="0"/>
          </a:p>
          <a:p>
            <a:pPr marL="0" indent="0">
              <a:buNone/>
            </a:pPr>
            <a:endParaRPr lang="en-NZ" dirty="0" smtClean="0"/>
          </a:p>
          <a:p>
            <a:pPr marL="0" indent="0">
              <a:buNone/>
            </a:pPr>
            <a:endParaRPr lang="en-NZ" dirty="0" smtClean="0"/>
          </a:p>
          <a:p>
            <a:pPr marL="0" indent="0">
              <a:buNone/>
            </a:pPr>
            <a:endParaRPr lang="en-NZ" dirty="0"/>
          </a:p>
          <a:p>
            <a:pPr marL="0" indent="0">
              <a:buNone/>
            </a:pPr>
            <a:endParaRPr lang="en-NZ" dirty="0" smtClean="0"/>
          </a:p>
          <a:p>
            <a:pPr marL="0" indent="0">
              <a:buNone/>
            </a:pPr>
            <a:endParaRPr lang="en-NZ" dirty="0"/>
          </a:p>
        </p:txBody>
      </p:sp>
    </p:spTree>
    <p:extLst>
      <p:ext uri="{BB962C8B-B14F-4D97-AF65-F5344CB8AC3E}">
        <p14:creationId xmlns:p14="http://schemas.microsoft.com/office/powerpoint/2010/main" val="3063758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69000" b="-6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Developing a </a:t>
            </a:r>
            <a:r>
              <a:rPr lang="en-NZ" dirty="0" smtClean="0"/>
              <a:t>graduate</a:t>
            </a:r>
            <a:endParaRPr lang="en-NZ" dirty="0"/>
          </a:p>
        </p:txBody>
      </p:sp>
      <p:sp>
        <p:nvSpPr>
          <p:cNvPr id="3" name="Content Placeholder 2"/>
          <p:cNvSpPr>
            <a:spLocks noGrp="1"/>
          </p:cNvSpPr>
          <p:nvPr>
            <p:ph idx="1"/>
          </p:nvPr>
        </p:nvSpPr>
        <p:spPr/>
        <p:txBody>
          <a:bodyPr>
            <a:normAutofit fontScale="92500"/>
          </a:bodyPr>
          <a:lstStyle/>
          <a:p>
            <a:pPr lvl="0"/>
            <a:r>
              <a:rPr lang="en-NZ" dirty="0" smtClean="0"/>
              <a:t>The graduate profile focuses on a graduate’s skills (the minimum level of what they can do), knowledge (what they must know) and attributes (what they are capable of being</a:t>
            </a:r>
          </a:p>
          <a:p>
            <a:pPr lvl="0"/>
            <a:r>
              <a:rPr lang="en-NZ" dirty="0" smtClean="0"/>
              <a:t>It is high level and flexible to accommodate changing needs or technologies.</a:t>
            </a:r>
          </a:p>
          <a:p>
            <a:pPr lvl="0"/>
            <a:r>
              <a:rPr lang="en-NZ" dirty="0" smtClean="0"/>
              <a:t>It is written in plain English.</a:t>
            </a:r>
          </a:p>
          <a:p>
            <a:pPr lvl="0"/>
            <a:r>
              <a:rPr lang="en-NZ" dirty="0" smtClean="0"/>
              <a:t>The graduate profile provides the foundations for the development of the qualification specification and the conditions relating to specific outcomes.</a:t>
            </a:r>
          </a:p>
          <a:p>
            <a:pPr lvl="0"/>
            <a:r>
              <a:rPr lang="en-NZ" dirty="0" smtClean="0"/>
              <a:t>Questionable as to whether the pragmatic approach to Graduate Outcomes is adequate (see Barrie, 2004)</a:t>
            </a:r>
          </a:p>
          <a:p>
            <a:endParaRPr lang="en-NZ" dirty="0"/>
          </a:p>
        </p:txBody>
      </p:sp>
    </p:spTree>
    <p:extLst>
      <p:ext uri="{BB962C8B-B14F-4D97-AF65-F5344CB8AC3E}">
        <p14:creationId xmlns:p14="http://schemas.microsoft.com/office/powerpoint/2010/main" val="907911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2BF02D-689A-4B11-A2A3-AA8F13E48C57}"/>
</file>

<file path=customXml/itemProps2.xml><?xml version="1.0" encoding="utf-8"?>
<ds:datastoreItem xmlns:ds="http://schemas.openxmlformats.org/officeDocument/2006/customXml" ds:itemID="{5391538C-23C7-4964-B876-0FF93AC85AA5}"/>
</file>

<file path=customXml/itemProps3.xml><?xml version="1.0" encoding="utf-8"?>
<ds:datastoreItem xmlns:ds="http://schemas.openxmlformats.org/officeDocument/2006/customXml" ds:itemID="{43AB6DF5-FE5E-4B70-9641-7B6CD9917D42}"/>
</file>

<file path=docProps/app.xml><?xml version="1.0" encoding="utf-8"?>
<Properties xmlns="http://schemas.openxmlformats.org/officeDocument/2006/extended-properties" xmlns:vt="http://schemas.openxmlformats.org/officeDocument/2006/docPropsVTypes">
  <TotalTime>406</TotalTime>
  <Words>1241</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   Renovate or Rebuild?: Exploring the architecture of VET </vt:lpstr>
      <vt:lpstr>Unleashing the Potential. Transforming Tertiary Education, UNESCO, 2015 </vt:lpstr>
      <vt:lpstr>A NZ tertiary context </vt:lpstr>
      <vt:lpstr>The tertiary teaching workforce</vt:lpstr>
      <vt:lpstr>Tertiary teaching qualifications and support</vt:lpstr>
      <vt:lpstr>Qualifications picture</vt:lpstr>
      <vt:lpstr>Tertiary teaching qualifications reform</vt:lpstr>
      <vt:lpstr>Mandatary review - opportunities</vt:lpstr>
      <vt:lpstr>Developing a graduate</vt:lpstr>
      <vt:lpstr>Skills, knowledge and attributes</vt:lpstr>
      <vt:lpstr>Skills, knowledge, attributes</vt:lpstr>
      <vt:lpstr>Skills, knowledge, attributes </vt:lpstr>
      <vt:lpstr>Level 6 – 120 credits</vt:lpstr>
      <vt:lpstr>Conditions</vt:lpstr>
      <vt:lpstr>PowerPoint Presentation</vt:lpstr>
      <vt:lpstr>References</vt:lpstr>
      <vt:lpstr>PowerPoint Presentation</vt:lpstr>
    </vt:vector>
  </TitlesOfParts>
  <Company>Unitec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 Teaching Realising Potential</dc:title>
  <dc:creator>Lisa Maurice-Takerei</dc:creator>
  <cp:lastModifiedBy>Lisa Maurice-Takerei</cp:lastModifiedBy>
  <cp:revision>21</cp:revision>
  <dcterms:created xsi:type="dcterms:W3CDTF">2017-04-13T23:35:25Z</dcterms:created>
  <dcterms:modified xsi:type="dcterms:W3CDTF">2017-04-18T22:02:58Z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