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diagrams/drawing1.xml" ContentType="application/vnd.ms-office.drawingml.diagramDrawing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06" r:id="rId2"/>
    <p:sldMasterId id="2147483979" r:id="rId3"/>
    <p:sldMasterId id="2147484039" r:id="rId4"/>
    <p:sldMasterId id="2147484051" r:id="rId5"/>
    <p:sldMasterId id="2147484111" r:id="rId6"/>
    <p:sldMasterId id="2147484135" r:id="rId7"/>
    <p:sldMasterId id="2147484140" r:id="rId8"/>
  </p:sldMasterIdLst>
  <p:notesMasterIdLst>
    <p:notesMasterId r:id="rId33"/>
  </p:notesMasterIdLst>
  <p:sldIdLst>
    <p:sldId id="256" r:id="rId9"/>
    <p:sldId id="342" r:id="rId10"/>
    <p:sldId id="343" r:id="rId11"/>
    <p:sldId id="344" r:id="rId12"/>
    <p:sldId id="354" r:id="rId13"/>
    <p:sldId id="355" r:id="rId14"/>
    <p:sldId id="356" r:id="rId15"/>
    <p:sldId id="348" r:id="rId16"/>
    <p:sldId id="349" r:id="rId17"/>
    <p:sldId id="352" r:id="rId18"/>
    <p:sldId id="350" r:id="rId19"/>
    <p:sldId id="351" r:id="rId20"/>
    <p:sldId id="317" r:id="rId21"/>
    <p:sldId id="357" r:id="rId22"/>
    <p:sldId id="318" r:id="rId23"/>
    <p:sldId id="312" r:id="rId24"/>
    <p:sldId id="313" r:id="rId25"/>
    <p:sldId id="314" r:id="rId26"/>
    <p:sldId id="359" r:id="rId27"/>
    <p:sldId id="337" r:id="rId28"/>
    <p:sldId id="358" r:id="rId29"/>
    <p:sldId id="339" r:id="rId30"/>
    <p:sldId id="360" r:id="rId31"/>
    <p:sldId id="257" r:id="rId32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ustomXml" Target="../customXml/item2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E7D31-2CC4-4024-B531-DB3EFB4838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423BF71-EF27-4393-8AEA-528CD4B91261}">
      <dgm:prSet phldrT="[Text]" custT="1"/>
      <dgm:spPr/>
      <dgm:t>
        <a:bodyPr/>
        <a:lstStyle/>
        <a:p>
          <a:r>
            <a:rPr lang="en-AU" sz="1200" b="1" dirty="0" smtClean="0">
              <a:latin typeface="Arial" pitchFamily="34" charset="0"/>
              <a:cs typeface="Arial" pitchFamily="34" charset="0"/>
            </a:rPr>
            <a:t>GOAL 1: NBN</a:t>
          </a:r>
          <a:br>
            <a:rPr lang="en-AU" sz="1200" b="1" dirty="0" smtClean="0">
              <a:latin typeface="Arial" pitchFamily="34" charset="0"/>
              <a:cs typeface="Arial" pitchFamily="34" charset="0"/>
            </a:rPr>
          </a:br>
          <a:endParaRPr lang="en-AU" sz="1200" b="1" dirty="0">
            <a:latin typeface="Arial" pitchFamily="34" charset="0"/>
            <a:cs typeface="Arial" pitchFamily="34" charset="0"/>
          </a:endParaRPr>
        </a:p>
      </dgm:t>
    </dgm:pt>
    <dgm:pt modelId="{6A37B5C6-CC8D-4255-AF8E-E3EB8D67E265}" type="parTrans" cxnId="{F220E2FE-82F1-4595-8BD3-422BADF5CA94}">
      <dgm:prSet/>
      <dgm:spPr/>
      <dgm:t>
        <a:bodyPr/>
        <a:lstStyle/>
        <a:p>
          <a:endParaRPr lang="en-AU" sz="1200">
            <a:latin typeface="Arial" pitchFamily="34" charset="0"/>
            <a:cs typeface="Arial" pitchFamily="34" charset="0"/>
          </a:endParaRPr>
        </a:p>
      </dgm:t>
    </dgm:pt>
    <dgm:pt modelId="{BDF2D71C-45A6-4A7A-BC6A-F2E1B14F210C}" type="sibTrans" cxnId="{F220E2FE-82F1-4595-8BD3-422BADF5CA94}">
      <dgm:prSet/>
      <dgm:spPr/>
      <dgm:t>
        <a:bodyPr/>
        <a:lstStyle/>
        <a:p>
          <a:endParaRPr lang="en-AU" sz="1200">
            <a:latin typeface="Arial" pitchFamily="34" charset="0"/>
            <a:cs typeface="Arial" pitchFamily="34" charset="0"/>
          </a:endParaRPr>
        </a:p>
      </dgm:t>
    </dgm:pt>
    <dgm:pt modelId="{EC5D5FB3-0E41-4941-9B40-BFEBD6B76549}">
      <dgm:prSet phldrT="[Text]" custT="1"/>
      <dgm:spPr/>
      <dgm:t>
        <a:bodyPr/>
        <a:lstStyle/>
        <a:p>
          <a:r>
            <a:rPr lang="en-AU" sz="1200" b="1" dirty="0" smtClean="0">
              <a:latin typeface="Arial" pitchFamily="34" charset="0"/>
              <a:cs typeface="Arial" pitchFamily="34" charset="0"/>
            </a:rPr>
            <a:t>GOAL 3: ACCESS AND PARTICIPATION</a:t>
          </a:r>
          <a:endParaRPr lang="en-AU" sz="1200" b="1" dirty="0">
            <a:latin typeface="Arial" pitchFamily="34" charset="0"/>
            <a:cs typeface="Arial" pitchFamily="34" charset="0"/>
          </a:endParaRPr>
        </a:p>
      </dgm:t>
    </dgm:pt>
    <dgm:pt modelId="{5D282859-C209-41BA-9476-7E4999E653CB}" type="parTrans" cxnId="{E68DEA3F-553F-4EB9-AF8A-B3C19BBD3CEC}">
      <dgm:prSet/>
      <dgm:spPr/>
      <dgm:t>
        <a:bodyPr/>
        <a:lstStyle/>
        <a:p>
          <a:endParaRPr lang="en-AU" sz="1200">
            <a:latin typeface="Arial" pitchFamily="34" charset="0"/>
            <a:cs typeface="Arial" pitchFamily="34" charset="0"/>
          </a:endParaRPr>
        </a:p>
      </dgm:t>
    </dgm:pt>
    <dgm:pt modelId="{420B6FB2-F468-43D9-9645-3F7D6245695B}" type="sibTrans" cxnId="{E68DEA3F-553F-4EB9-AF8A-B3C19BBD3CEC}">
      <dgm:prSet/>
      <dgm:spPr/>
      <dgm:t>
        <a:bodyPr/>
        <a:lstStyle/>
        <a:p>
          <a:endParaRPr lang="en-AU" sz="1200">
            <a:latin typeface="Arial" pitchFamily="34" charset="0"/>
            <a:cs typeface="Arial" pitchFamily="34" charset="0"/>
          </a:endParaRPr>
        </a:p>
      </dgm:t>
    </dgm:pt>
    <dgm:pt modelId="{4C947FA3-3C27-403D-A244-0A62C8368870}">
      <dgm:prSet custT="1"/>
      <dgm:spPr/>
      <dgm:t>
        <a:bodyPr/>
        <a:lstStyle/>
        <a:p>
          <a:r>
            <a:rPr lang="en-AU" sz="1200" b="1" dirty="0" smtClean="0">
              <a:latin typeface="Arial" pitchFamily="34" charset="0"/>
              <a:cs typeface="Arial" pitchFamily="34" charset="0"/>
            </a:rPr>
            <a:t>GOAL 2: WORKFORCE DEVELOPMENT</a:t>
          </a:r>
          <a:endParaRPr lang="en-AU" sz="1200" dirty="0">
            <a:latin typeface="Arial" pitchFamily="34" charset="0"/>
            <a:cs typeface="Arial" pitchFamily="34" charset="0"/>
          </a:endParaRPr>
        </a:p>
      </dgm:t>
    </dgm:pt>
    <dgm:pt modelId="{36409520-11FA-44DA-B2E1-390274E9FC11}" type="parTrans" cxnId="{2E0EBE7B-E136-4049-9D27-0ABCE878D430}">
      <dgm:prSet/>
      <dgm:spPr/>
      <dgm:t>
        <a:bodyPr/>
        <a:lstStyle/>
        <a:p>
          <a:endParaRPr lang="en-AU" sz="1200">
            <a:latin typeface="Arial" pitchFamily="34" charset="0"/>
            <a:cs typeface="Arial" pitchFamily="34" charset="0"/>
          </a:endParaRPr>
        </a:p>
      </dgm:t>
    </dgm:pt>
    <dgm:pt modelId="{2A0D138C-CFE7-41AC-B456-F55D69325913}" type="sibTrans" cxnId="{2E0EBE7B-E136-4049-9D27-0ABCE878D430}">
      <dgm:prSet/>
      <dgm:spPr/>
      <dgm:t>
        <a:bodyPr/>
        <a:lstStyle/>
        <a:p>
          <a:endParaRPr lang="en-AU" sz="1200">
            <a:latin typeface="Arial" pitchFamily="34" charset="0"/>
            <a:cs typeface="Arial" pitchFamily="34" charset="0"/>
          </a:endParaRPr>
        </a:p>
      </dgm:t>
    </dgm:pt>
    <dgm:pt modelId="{B73EC2B2-F4A4-4B40-8ADF-72AF5080FAE8}" type="pres">
      <dgm:prSet presAssocID="{01FE7D31-2CC4-4024-B531-DB3EFB483867}" presName="Name0" presStyleCnt="0">
        <dgm:presLayoutVars>
          <dgm:dir/>
          <dgm:animLvl val="lvl"/>
          <dgm:resizeHandles val="exact"/>
        </dgm:presLayoutVars>
      </dgm:prSet>
      <dgm:spPr/>
    </dgm:pt>
    <dgm:pt modelId="{3B1C5429-0304-4D2E-B114-7307D3633AB7}" type="pres">
      <dgm:prSet presAssocID="{D423BF71-EF27-4393-8AEA-528CD4B9126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16160E-325C-49EB-AD0D-0195A3815C44}" type="pres">
      <dgm:prSet presAssocID="{BDF2D71C-45A6-4A7A-BC6A-F2E1B14F210C}" presName="parTxOnlySpace" presStyleCnt="0"/>
      <dgm:spPr/>
    </dgm:pt>
    <dgm:pt modelId="{215FAD8C-D9D7-4B8B-9805-3669F2B53E31}" type="pres">
      <dgm:prSet presAssocID="{4C947FA3-3C27-403D-A244-0A62C83688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765AB3-B3D7-4823-9A51-ACB93312FA0D}" type="pres">
      <dgm:prSet presAssocID="{2A0D138C-CFE7-41AC-B456-F55D69325913}" presName="parTxOnlySpace" presStyleCnt="0"/>
      <dgm:spPr/>
    </dgm:pt>
    <dgm:pt modelId="{99074507-5C72-41CA-9B16-0919630D5A38}" type="pres">
      <dgm:prSet presAssocID="{EC5D5FB3-0E41-4941-9B40-BFEBD6B7654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E02FF61-614B-42DB-83B3-0437A6211927}" type="presOf" srcId="{4C947FA3-3C27-403D-A244-0A62C8368870}" destId="{215FAD8C-D9D7-4B8B-9805-3669F2B53E31}" srcOrd="0" destOrd="0" presId="urn:microsoft.com/office/officeart/2005/8/layout/chevron1"/>
    <dgm:cxn modelId="{A2E4892D-2838-4245-B67B-B4870F8DB219}" type="presOf" srcId="{EC5D5FB3-0E41-4941-9B40-BFEBD6B76549}" destId="{99074507-5C72-41CA-9B16-0919630D5A38}" srcOrd="0" destOrd="0" presId="urn:microsoft.com/office/officeart/2005/8/layout/chevron1"/>
    <dgm:cxn modelId="{F220E2FE-82F1-4595-8BD3-422BADF5CA94}" srcId="{01FE7D31-2CC4-4024-B531-DB3EFB483867}" destId="{D423BF71-EF27-4393-8AEA-528CD4B91261}" srcOrd="0" destOrd="0" parTransId="{6A37B5C6-CC8D-4255-AF8E-E3EB8D67E265}" sibTransId="{BDF2D71C-45A6-4A7A-BC6A-F2E1B14F210C}"/>
    <dgm:cxn modelId="{2207321C-DFEA-4BB0-BB1F-CEC419D38C8C}" type="presOf" srcId="{01FE7D31-2CC4-4024-B531-DB3EFB483867}" destId="{B73EC2B2-F4A4-4B40-8ADF-72AF5080FAE8}" srcOrd="0" destOrd="0" presId="urn:microsoft.com/office/officeart/2005/8/layout/chevron1"/>
    <dgm:cxn modelId="{2E0EBE7B-E136-4049-9D27-0ABCE878D430}" srcId="{01FE7D31-2CC4-4024-B531-DB3EFB483867}" destId="{4C947FA3-3C27-403D-A244-0A62C8368870}" srcOrd="1" destOrd="0" parTransId="{36409520-11FA-44DA-B2E1-390274E9FC11}" sibTransId="{2A0D138C-CFE7-41AC-B456-F55D69325913}"/>
    <dgm:cxn modelId="{5097AF94-F72E-4961-AA0F-216B2F5B0D2A}" type="presOf" srcId="{D423BF71-EF27-4393-8AEA-528CD4B91261}" destId="{3B1C5429-0304-4D2E-B114-7307D3633AB7}" srcOrd="0" destOrd="0" presId="urn:microsoft.com/office/officeart/2005/8/layout/chevron1"/>
    <dgm:cxn modelId="{E68DEA3F-553F-4EB9-AF8A-B3C19BBD3CEC}" srcId="{01FE7D31-2CC4-4024-B531-DB3EFB483867}" destId="{EC5D5FB3-0E41-4941-9B40-BFEBD6B76549}" srcOrd="2" destOrd="0" parTransId="{5D282859-C209-41BA-9476-7E4999E653CB}" sibTransId="{420B6FB2-F468-43D9-9645-3F7D6245695B}"/>
    <dgm:cxn modelId="{6B82DFC2-0A07-4AF5-92FB-1D9B24C62D53}" type="presParOf" srcId="{B73EC2B2-F4A4-4B40-8ADF-72AF5080FAE8}" destId="{3B1C5429-0304-4D2E-B114-7307D3633AB7}" srcOrd="0" destOrd="0" presId="urn:microsoft.com/office/officeart/2005/8/layout/chevron1"/>
    <dgm:cxn modelId="{2F264B53-E086-4615-BE09-41A0C2D42D20}" type="presParOf" srcId="{B73EC2B2-F4A4-4B40-8ADF-72AF5080FAE8}" destId="{4016160E-325C-49EB-AD0D-0195A3815C44}" srcOrd="1" destOrd="0" presId="urn:microsoft.com/office/officeart/2005/8/layout/chevron1"/>
    <dgm:cxn modelId="{FDB8F941-4329-4D58-9ABD-31BEB8A0F7AA}" type="presParOf" srcId="{B73EC2B2-F4A4-4B40-8ADF-72AF5080FAE8}" destId="{215FAD8C-D9D7-4B8B-9805-3669F2B53E31}" srcOrd="2" destOrd="0" presId="urn:microsoft.com/office/officeart/2005/8/layout/chevron1"/>
    <dgm:cxn modelId="{69D5D6A3-B39E-49E7-9327-7755C2CA622F}" type="presParOf" srcId="{B73EC2B2-F4A4-4B40-8ADF-72AF5080FAE8}" destId="{AB765AB3-B3D7-4823-9A51-ACB93312FA0D}" srcOrd="3" destOrd="0" presId="urn:microsoft.com/office/officeart/2005/8/layout/chevron1"/>
    <dgm:cxn modelId="{78909A2A-787D-4602-8FBC-F0110EB0440C}" type="presParOf" srcId="{B73EC2B2-F4A4-4B40-8ADF-72AF5080FAE8}" destId="{99074507-5C72-41CA-9B16-0919630D5A3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C5429-0304-4D2E-B114-7307D3633AB7}">
      <dsp:nvSpPr>
        <dsp:cNvPr id="0" name=""/>
        <dsp:cNvSpPr/>
      </dsp:nvSpPr>
      <dsp:spPr>
        <a:xfrm>
          <a:off x="2411" y="0"/>
          <a:ext cx="2937420" cy="1108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>
              <a:latin typeface="Arial" pitchFamily="34" charset="0"/>
              <a:cs typeface="Arial" pitchFamily="34" charset="0"/>
            </a:rPr>
            <a:t>GOAL 1: NBN</a:t>
          </a:r>
          <a:br>
            <a:rPr lang="en-AU" sz="1200" b="1" kern="1200" dirty="0" smtClean="0">
              <a:latin typeface="Arial" pitchFamily="34" charset="0"/>
              <a:cs typeface="Arial" pitchFamily="34" charset="0"/>
            </a:rPr>
          </a:br>
          <a:endParaRPr lang="en-AU" sz="1200" b="1" kern="1200" dirty="0">
            <a:latin typeface="Arial" pitchFamily="34" charset="0"/>
            <a:cs typeface="Arial" pitchFamily="34" charset="0"/>
          </a:endParaRPr>
        </a:p>
      </dsp:txBody>
      <dsp:txXfrm>
        <a:off x="556771" y="0"/>
        <a:ext cx="1828701" cy="1108719"/>
      </dsp:txXfrm>
    </dsp:sp>
    <dsp:sp modelId="{215FAD8C-D9D7-4B8B-9805-3669F2B53E31}">
      <dsp:nvSpPr>
        <dsp:cNvPr id="0" name=""/>
        <dsp:cNvSpPr/>
      </dsp:nvSpPr>
      <dsp:spPr>
        <a:xfrm>
          <a:off x="2646089" y="0"/>
          <a:ext cx="2937420" cy="1108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>
              <a:latin typeface="Arial" pitchFamily="34" charset="0"/>
              <a:cs typeface="Arial" pitchFamily="34" charset="0"/>
            </a:rPr>
            <a:t>GOAL 2: WORKFORCE DEVELOPMENT</a:t>
          </a:r>
          <a:endParaRPr lang="en-AU" sz="1200" kern="1200" dirty="0">
            <a:latin typeface="Arial" pitchFamily="34" charset="0"/>
            <a:cs typeface="Arial" pitchFamily="34" charset="0"/>
          </a:endParaRPr>
        </a:p>
      </dsp:txBody>
      <dsp:txXfrm>
        <a:off x="3200449" y="0"/>
        <a:ext cx="1828701" cy="1108719"/>
      </dsp:txXfrm>
    </dsp:sp>
    <dsp:sp modelId="{99074507-5C72-41CA-9B16-0919630D5A38}">
      <dsp:nvSpPr>
        <dsp:cNvPr id="0" name=""/>
        <dsp:cNvSpPr/>
      </dsp:nvSpPr>
      <dsp:spPr>
        <a:xfrm>
          <a:off x="5289768" y="0"/>
          <a:ext cx="2937420" cy="1108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>
              <a:latin typeface="Arial" pitchFamily="34" charset="0"/>
              <a:cs typeface="Arial" pitchFamily="34" charset="0"/>
            </a:rPr>
            <a:t>GOAL 3: ACCESS AND PARTICIPATION</a:t>
          </a:r>
          <a:endParaRPr lang="en-AU" sz="1200" b="1" kern="1200" dirty="0">
            <a:latin typeface="Arial" pitchFamily="34" charset="0"/>
            <a:cs typeface="Arial" pitchFamily="34" charset="0"/>
          </a:endParaRPr>
        </a:p>
      </dsp:txBody>
      <dsp:txXfrm>
        <a:off x="5844128" y="0"/>
        <a:ext cx="1828701" cy="1108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219E-B0DA-4CAF-829A-8F31EE3A8231}" type="datetimeFigureOut">
              <a:rPr lang="en-AU" smtClean="0"/>
              <a:t>29/11/2016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AB5F-1773-4FC2-95D6-E5491CC64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85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627966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3105778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583589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4061402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9D0629B-AA65-4B10-8104-0BD13A557EE2}" type="slidenum">
              <a:rPr lang="en-AU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Wingdings" pitchFamily="2" charset="2"/>
                <a:buNone/>
              </a:pPr>
              <a:t>8</a:t>
            </a:fld>
            <a:endParaRPr lang="en-A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7962" y="8689142"/>
            <a:ext cx="2973243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057" tIns="48910" rIns="94057" bIns="4891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defTabSz="477812" eaLnBrk="1" hangingPunct="1">
              <a:buSzPct val="100000"/>
            </a:pPr>
            <a:fld id="{6F63D681-EB4A-4DCD-B30E-533EEC4D580D}" type="slidenum">
              <a:rPr lang="en-US" sz="1300">
                <a:solidFill>
                  <a:srgbClr val="000000"/>
                </a:solidFill>
              </a:rPr>
              <a:pPr algn="r" defTabSz="477812" eaLnBrk="1" hangingPunct="1">
                <a:buSzPct val="100000"/>
              </a:pPr>
              <a:t>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8116" name="Text Box 2"/>
          <p:cNvSpPr txBox="1">
            <a:spLocks noChangeArrowheads="1"/>
          </p:cNvSpPr>
          <p:nvPr/>
        </p:nvSpPr>
        <p:spPr bwMode="auto">
          <a:xfrm>
            <a:off x="925935" y="685948"/>
            <a:ext cx="5010937" cy="34297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63" tIns="47781" rIns="95563" bIns="47781" anchor="ctr"/>
          <a:lstStyle/>
          <a:p>
            <a:pPr algn="ctr" defTabSz="477812">
              <a:buClr>
                <a:srgbClr val="000000"/>
              </a:buClr>
              <a:buSzPct val="100000"/>
            </a:pPr>
            <a:endParaRPr lang="en-AU" smtClean="0">
              <a:solidFill>
                <a:prstClr val="white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18117" name="Text Box 3"/>
          <p:cNvSpPr>
            <a:spLocks noGrp="1" noChangeArrowheads="1"/>
          </p:cNvSpPr>
          <p:nvPr>
            <p:ph type="body"/>
          </p:nvPr>
        </p:nvSpPr>
        <p:spPr>
          <a:xfrm>
            <a:off x="914722" y="4343839"/>
            <a:ext cx="5031762" cy="4117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70"/>
              </a:spcBef>
              <a:tabLst>
                <a:tab pos="0" algn="l"/>
                <a:tab pos="955624" algn="l"/>
                <a:tab pos="1911248" algn="l"/>
                <a:tab pos="2866872" algn="l"/>
                <a:tab pos="3822496" algn="l"/>
                <a:tab pos="4778120" algn="l"/>
                <a:tab pos="5733743" algn="l"/>
                <a:tab pos="6689367" algn="l"/>
                <a:tab pos="7644991" algn="l"/>
                <a:tab pos="8600615" algn="l"/>
                <a:tab pos="9556239" algn="l"/>
                <a:tab pos="10511863" algn="l"/>
              </a:tabLst>
            </a:pPr>
            <a:endParaRPr lang="en-US" b="1" dirty="0" smtClean="0"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627966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3105778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583589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4061402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9D0629B-AA65-4B10-8104-0BD13A557EE2}" type="slidenum">
              <a:rPr lang="en-AU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Wingdings" pitchFamily="2" charset="2"/>
                <a:buNone/>
              </a:pPr>
              <a:t>12</a:t>
            </a:fld>
            <a:endParaRPr lang="en-A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7962" y="8689142"/>
            <a:ext cx="2973243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057" tIns="48910" rIns="94057" bIns="4891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defTabSz="477812" eaLnBrk="1" hangingPunct="1">
              <a:buSzPct val="100000"/>
            </a:pPr>
            <a:fld id="{6F63D681-EB4A-4DCD-B30E-533EEC4D580D}" type="slidenum">
              <a:rPr lang="en-US" sz="1300">
                <a:solidFill>
                  <a:srgbClr val="000000"/>
                </a:solidFill>
              </a:rPr>
              <a:pPr algn="r" defTabSz="477812" eaLnBrk="1" hangingPunct="1">
                <a:buSzPct val="100000"/>
              </a:pPr>
              <a:t>12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8116" name="Text Box 2"/>
          <p:cNvSpPr txBox="1">
            <a:spLocks noChangeArrowheads="1"/>
          </p:cNvSpPr>
          <p:nvPr/>
        </p:nvSpPr>
        <p:spPr bwMode="auto">
          <a:xfrm>
            <a:off x="925935" y="685948"/>
            <a:ext cx="5010937" cy="34297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63" tIns="47781" rIns="95563" bIns="47781" anchor="ctr"/>
          <a:lstStyle/>
          <a:p>
            <a:pPr algn="ctr" defTabSz="477812">
              <a:buClr>
                <a:srgbClr val="000000"/>
              </a:buClr>
              <a:buSzPct val="100000"/>
            </a:pPr>
            <a:endParaRPr lang="en-AU" smtClean="0">
              <a:solidFill>
                <a:prstClr val="white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18117" name="Text Box 3"/>
          <p:cNvSpPr>
            <a:spLocks noGrp="1" noChangeArrowheads="1"/>
          </p:cNvSpPr>
          <p:nvPr>
            <p:ph type="body"/>
          </p:nvPr>
        </p:nvSpPr>
        <p:spPr>
          <a:xfrm>
            <a:off x="914722" y="4343839"/>
            <a:ext cx="5031762" cy="4117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70"/>
              </a:spcBef>
              <a:tabLst>
                <a:tab pos="0" algn="l"/>
                <a:tab pos="955624" algn="l"/>
                <a:tab pos="1911248" algn="l"/>
                <a:tab pos="2866872" algn="l"/>
                <a:tab pos="3822496" algn="l"/>
                <a:tab pos="4778120" algn="l"/>
                <a:tab pos="5733743" algn="l"/>
                <a:tab pos="6689367" algn="l"/>
                <a:tab pos="7644991" algn="l"/>
                <a:tab pos="8600615" algn="l"/>
                <a:tab pos="9556239" algn="l"/>
                <a:tab pos="10511863" algn="l"/>
              </a:tabLst>
            </a:pPr>
            <a:endParaRPr lang="en-US" b="1" dirty="0" smtClean="0"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40763D7-52E3-4615-9AD2-F120E2363FA6}" type="slidenum">
              <a:rPr lang="en-AU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A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SzPct val="100000"/>
            </a:pPr>
            <a:fld id="{E3AD6A82-8C47-4723-B48B-77C68C7B1ABA}" type="slidenum">
              <a:rPr lang="en-A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13</a:t>
            </a:fld>
            <a:endParaRPr lang="en-A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SzPct val="100000"/>
            </a:pPr>
            <a:fld id="{FD70589A-0138-4052-9544-4F4C5F1EABF0}" type="slidenum">
              <a:rPr lang="en-AU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13927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Group Brainstorm and discussion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627966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3105778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583589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4061402" indent="-238906" algn="ctr" defTabSz="47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6536" algn="l"/>
                <a:tab pos="1513071" algn="l"/>
                <a:tab pos="2269607" algn="l"/>
                <a:tab pos="302614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9D0629B-AA65-4B10-8104-0BD13A557EE2}" type="slidenum">
              <a:rPr lang="en-AU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Wingdings" pitchFamily="2" charset="2"/>
                <a:buNone/>
              </a:pPr>
              <a:t>19</a:t>
            </a:fld>
            <a:endParaRPr lang="en-A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7962" y="8689142"/>
            <a:ext cx="2973243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057" tIns="48910" rIns="94057" bIns="4891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defTabSz="477812" eaLnBrk="1" hangingPunct="1">
              <a:buSzPct val="100000"/>
            </a:pPr>
            <a:fld id="{6F63D681-EB4A-4DCD-B30E-533EEC4D580D}" type="slidenum">
              <a:rPr lang="en-US" sz="1300">
                <a:solidFill>
                  <a:srgbClr val="000000"/>
                </a:solidFill>
              </a:rPr>
              <a:pPr algn="r" defTabSz="477812" eaLnBrk="1" hangingPunct="1">
                <a:buSzPct val="100000"/>
              </a:pPr>
              <a:t>19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8116" name="Text Box 2"/>
          <p:cNvSpPr txBox="1">
            <a:spLocks noChangeArrowheads="1"/>
          </p:cNvSpPr>
          <p:nvPr/>
        </p:nvSpPr>
        <p:spPr bwMode="auto">
          <a:xfrm>
            <a:off x="925935" y="685948"/>
            <a:ext cx="5010937" cy="34297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63" tIns="47781" rIns="95563" bIns="47781" anchor="ctr"/>
          <a:lstStyle/>
          <a:p>
            <a:pPr algn="ctr" defTabSz="477812">
              <a:buClr>
                <a:srgbClr val="000000"/>
              </a:buClr>
              <a:buSzPct val="100000"/>
            </a:pPr>
            <a:endParaRPr lang="en-AU" smtClean="0">
              <a:solidFill>
                <a:prstClr val="white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18117" name="Text Box 3"/>
          <p:cNvSpPr>
            <a:spLocks noGrp="1" noChangeArrowheads="1"/>
          </p:cNvSpPr>
          <p:nvPr>
            <p:ph type="body"/>
          </p:nvPr>
        </p:nvSpPr>
        <p:spPr>
          <a:xfrm>
            <a:off x="914722" y="4343839"/>
            <a:ext cx="5031762" cy="4117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70"/>
              </a:spcBef>
              <a:tabLst>
                <a:tab pos="0" algn="l"/>
                <a:tab pos="955624" algn="l"/>
                <a:tab pos="1911248" algn="l"/>
                <a:tab pos="2866872" algn="l"/>
                <a:tab pos="3822496" algn="l"/>
                <a:tab pos="4778120" algn="l"/>
                <a:tab pos="5733743" algn="l"/>
                <a:tab pos="6689367" algn="l"/>
                <a:tab pos="7644991" algn="l"/>
                <a:tab pos="8600615" algn="l"/>
                <a:tab pos="9556239" algn="l"/>
                <a:tab pos="10511863" algn="l"/>
              </a:tabLst>
            </a:pPr>
            <a:endParaRPr lang="en-US" b="1" dirty="0" smtClean="0"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4062" cy="342265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i="1" smtClean="0">
              <a:latin typeface="Times New Roman" pitchFamily="18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8D6C058C-E42B-4704-A865-821CD77C96DC}" type="slidenum">
              <a:rPr lang="en-AU">
                <a:solidFill>
                  <a:srgbClr val="FFFFFF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20</a:t>
            </a:fld>
            <a:endParaRPr lang="en-A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Reminder of the 8 projects who have been funded</a:t>
            </a:r>
            <a:r>
              <a:rPr lang="en-AU" baseline="0" dirty="0" smtClean="0"/>
              <a:t> for the January-June 2012 Higher Qualification Pathways project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FB57E-21DD-42DD-AD49-CCB35910E3B5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136904" cy="1152872"/>
          </a:xfrm>
        </p:spPr>
        <p:txBody>
          <a:bodyPr anchor="t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133600"/>
            <a:ext cx="8136904" cy="388768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4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96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1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47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23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1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98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607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09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5040559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spc="0">
                <a:solidFill>
                  <a:srgbClr val="1F497D"/>
                </a:solidFill>
                <a:latin typeface="Arial"/>
                <a:cs typeface="Arial"/>
              </a:defRPr>
            </a:lvl2pPr>
            <a:lvl3pPr>
              <a:defRPr spc="0">
                <a:solidFill>
                  <a:srgbClr val="1F497D"/>
                </a:solidFill>
                <a:latin typeface="Arial"/>
                <a:cs typeface="Arial"/>
              </a:defRPr>
            </a:lvl3pPr>
            <a:lvl4pPr>
              <a:defRPr spc="0">
                <a:solidFill>
                  <a:srgbClr val="1F497D"/>
                </a:solidFill>
                <a:latin typeface="Arial"/>
                <a:cs typeface="Arial"/>
              </a:defRPr>
            </a:lvl4pPr>
            <a:lvl5pPr>
              <a:defRPr spc="0">
                <a:solidFill>
                  <a:srgbClr val="1F49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80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11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63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2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936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87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90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218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3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4419600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pc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pc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pc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pc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8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9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24936" cy="5112568"/>
          </a:xfrm>
        </p:spPr>
        <p:txBody>
          <a:bodyPr anchor="t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29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51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2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16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2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6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35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755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75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980728"/>
            <a:ext cx="8443664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43664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667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128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806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297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433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81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3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389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447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403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EEEDF-A790-4B34-8F67-7304B7FC3080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BF5B4-B622-4487-B42F-6B66304263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79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020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19DAD-179D-4106-B6C9-9B445089D6F9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BE488-9509-42CD-BCAD-C6AF01B6CD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1BC062-EA0E-42C3-9F31-0077D53BF29B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70AB5-13EF-45FF-8493-3EB365FBE1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858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C68D7-3ECC-4026-ACA6-F3FAF36F50A7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FA1E0-638B-431B-9898-C37A6C8CDB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602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8BAFF-B186-4DE4-A1F1-6BD302EB01F2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BDBF7-E93A-4EA7-BAD8-88D74A4F5B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420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30268-18C0-43C9-A5C9-177B4036A1C0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12000-40FA-4F8C-86A5-39D8DA990A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261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E025A-4F30-46FC-AA54-9B1DC951BD2C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D8129-2539-44DC-915E-CA075980FE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192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DFAB3-3CCF-4C57-A3D4-2DC3BADFBE07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B3FBF-4357-4485-890F-831CC3EDD9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104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E6785-8D61-410C-BE0F-062F69C8D302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EC6C3-7F29-4DA5-AF60-8F1CC95080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338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CA043-4BB6-45D5-A3CB-2A8C6983B7E5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09108-DEDB-4E5D-B572-C2A6F77954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35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736431-A30F-45AA-8BAA-8438F6E82B72}" type="datetimeFigureOut">
              <a:rPr lang="en-AU"/>
              <a:pPr>
                <a:defRPr/>
              </a:pPr>
              <a:t>29/11/2016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01243-CBAD-466E-85AB-72A4687851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57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020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48" y="980728"/>
            <a:ext cx="8458200" cy="1152872"/>
          </a:xfrm>
        </p:spPr>
        <p:txBody>
          <a:bodyPr anchor="t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48" y="2133600"/>
            <a:ext cx="8458200" cy="388768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4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040559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spc="0">
                <a:solidFill>
                  <a:srgbClr val="1F497D"/>
                </a:solidFill>
                <a:latin typeface="Arial"/>
                <a:cs typeface="Arial"/>
              </a:defRPr>
            </a:lvl2pPr>
            <a:lvl3pPr>
              <a:defRPr spc="0">
                <a:solidFill>
                  <a:srgbClr val="1F497D"/>
                </a:solidFill>
                <a:latin typeface="Arial"/>
                <a:cs typeface="Arial"/>
              </a:defRPr>
            </a:lvl3pPr>
            <a:lvl4pPr>
              <a:defRPr spc="0">
                <a:solidFill>
                  <a:srgbClr val="1F497D"/>
                </a:solidFill>
                <a:latin typeface="Arial"/>
                <a:cs typeface="Arial"/>
              </a:defRPr>
            </a:lvl4pPr>
            <a:lvl5pPr>
              <a:defRPr spc="0">
                <a:solidFill>
                  <a:srgbClr val="1F49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43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5112568"/>
          </a:xfrm>
        </p:spPr>
        <p:txBody>
          <a:bodyPr anchor="t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7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980728"/>
            <a:ext cx="8659688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5373216"/>
            <a:ext cx="86596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548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A56F-D042-431D-8E1D-1CA212D6505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95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EA32-3C61-4575-B2F6-9DECC2BB672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0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0FCA-DF76-4E6B-8DAF-25556CB1E27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39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D043-6469-47AF-937A-50D80510456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99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8F10-A9E2-4198-B1A2-F7E794A102E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738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6496-7C1F-4FDA-ABA1-EEEC4E05C51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2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670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BF28-B06F-4045-B4D1-D6D04EAADEC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94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1686-8CAF-4512-B0CC-8242845353A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43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27FD-A98F-44FF-B5C6-8FD0A59A5A3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3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4F95-EFB2-484F-A522-8A380D53FE1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5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F64C-540A-41E0-B82E-B88B60E9A34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07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9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/>
            </a:r>
            <a:br>
              <a:rPr lang="en-AU" smtClean="0"/>
            </a:br>
            <a:endParaRPr lang="en-AU" smtClean="0"/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6308725"/>
            <a:ext cx="39195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>
                <a:solidFill>
                  <a:srgbClr val="000000"/>
                </a:solidFill>
                <a:latin typeface="Arial"/>
              </a:rPr>
              <a:t>flexiblelearning.net.au/e-portfolios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949950"/>
            <a:ext cx="4752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594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6308725"/>
            <a:ext cx="2595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AU" b="1">
                <a:solidFill>
                  <a:srgbClr val="000000"/>
                </a:solidFill>
                <a:latin typeface="Arial" pitchFamily="34" charset="0"/>
              </a:rPr>
              <a:t>flexiblelearning.net.au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949950"/>
            <a:ext cx="4752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01930" y="0"/>
            <a:ext cx="94983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Presentation Title</a:t>
            </a:r>
            <a:br>
              <a:rPr lang="en-AU" dirty="0" smtClean="0"/>
            </a:br>
            <a:r>
              <a:rPr lang="en-AU" dirty="0" smtClean="0"/>
              <a:t>2 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BED549-74EB-F442-B278-72F9632413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29-Nov-16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20A6D3-8D0C-FC48-9521-77D6AF043A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4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6308725"/>
            <a:ext cx="2595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AU" b="1">
                <a:solidFill>
                  <a:srgbClr val="000000"/>
                </a:solidFill>
                <a:latin typeface="Arial"/>
              </a:rPr>
              <a:t>flexiblelearning.net.au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6100" y="5949950"/>
            <a:ext cx="4752975" cy="90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0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CD6197E-3577-4EE9-930A-0BED60280E66}" type="datetimeFigureOut">
              <a:rPr lang="en-AU">
                <a:cs typeface="Lucida Sans Unicode" pitchFamily="34" charset="0"/>
              </a:rPr>
              <a:pPr>
                <a:defRPr/>
              </a:pPr>
              <a:t>29/11/2016</a:t>
            </a:fld>
            <a:endParaRPr lang="en-AU">
              <a:cs typeface="Lucida Sans Unicod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>
              <a:cs typeface="Lucida Sans Unicod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C9C1475-8F85-41E5-8FFA-18A5FE99ACD7}" type="slidenum">
              <a:rPr lang="en-AU">
                <a:cs typeface="Lucida Sans Unicode" pitchFamily="34" charset="0"/>
              </a:rPr>
              <a:pPr>
                <a:defRPr/>
              </a:pPr>
              <a:t>‹#›</a:t>
            </a:fld>
            <a:endParaRPr lang="en-AU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5551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/>
            </a:r>
            <a:br>
              <a:rPr lang="en-AU" smtClean="0"/>
            </a:b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25990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>
              <a:defRPr/>
            </a:pPr>
            <a:fld id="{3443C403-76DE-4115-B8B3-EF1C696D167B}" type="slidenum">
              <a:rPr lang="en-AU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ompunk.com/2011/04/18/moving-from-supply-driven-to-demand-driven-commerce/" TargetMode="Externa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ountbatten.org/mipweb.nsf/pages/ld_mba_qualification" TargetMode="Externa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97557" y="1772816"/>
            <a:ext cx="7762875" cy="1533525"/>
          </a:xfrm>
        </p:spPr>
        <p:txBody>
          <a:bodyPr/>
          <a:lstStyle/>
          <a:p>
            <a:pPr algn="ctr"/>
            <a:r>
              <a:rPr lang="en-US" sz="3600" b="1" dirty="0"/>
              <a:t>LEARNER PATHWAYS: MEETING THE HIGHER SKILLS AND </a:t>
            </a:r>
            <a:r>
              <a:rPr lang="en-US" sz="3600" b="1" dirty="0" smtClean="0"/>
              <a:t>QUALIFICATIONS AGENDA</a:t>
            </a:r>
            <a:endParaRPr lang="en-AU" sz="360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997917" y="4264496"/>
            <a:ext cx="7102475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400" dirty="0" smtClean="0">
                <a:solidFill>
                  <a:schemeClr val="tx2"/>
                </a:solidFill>
              </a:rPr>
              <a:t>Allison Miller</a:t>
            </a:r>
          </a:p>
          <a:p>
            <a:pPr algn="ctr"/>
            <a:r>
              <a:rPr lang="en-AU" sz="2400" dirty="0" smtClean="0">
                <a:solidFill>
                  <a:schemeClr val="tx2"/>
                </a:solidFill>
              </a:rPr>
              <a:t>Higher Qualification Pathways Business Manager</a:t>
            </a:r>
          </a:p>
          <a:p>
            <a:pPr algn="ctr"/>
            <a:r>
              <a:rPr lang="en-AU" sz="2400" dirty="0" smtClean="0">
                <a:solidFill>
                  <a:schemeClr val="tx2"/>
                </a:solidFill>
              </a:rPr>
              <a:t>Thursday 12 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094541"/>
            <a:ext cx="52565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dirty="0" smtClean="0">
              <a:solidFill>
                <a:srgbClr val="0070C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AU" sz="2000" b="1" dirty="0" smtClean="0">
              <a:solidFill>
                <a:srgbClr val="0070C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2000" b="1" dirty="0" smtClean="0">
                <a:solidFill>
                  <a:srgbClr val="0070C0"/>
                </a:solidFill>
                <a:latin typeface="Arial"/>
              </a:rPr>
              <a:t> Ass Prof </a:t>
            </a:r>
            <a:r>
              <a:rPr lang="en-AU" sz="2000" b="1" dirty="0" err="1" smtClean="0">
                <a:solidFill>
                  <a:srgbClr val="0070C0"/>
                </a:solidFill>
                <a:latin typeface="Arial"/>
              </a:rPr>
              <a:t>Leesa</a:t>
            </a:r>
            <a:r>
              <a:rPr lang="en-AU" sz="20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b="1" dirty="0" err="1" smtClean="0">
                <a:solidFill>
                  <a:srgbClr val="0070C0"/>
                </a:solidFill>
                <a:latin typeface="Arial"/>
              </a:rPr>
              <a:t>Wheelahan</a:t>
            </a:r>
            <a:r>
              <a:rPr lang="en-AU" sz="2000" b="1" dirty="0" smtClean="0">
                <a:solidFill>
                  <a:srgbClr val="0070C0"/>
                </a:solidFill>
                <a:latin typeface="Arial"/>
              </a:rPr>
              <a:t> (2010, 2011):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 smtClean="0">
              <a:solidFill>
                <a:srgbClr val="0070C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diplomas are the “main transition qualification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” from VET to higher education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getting students into diplomas 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in the first place is as important as encouraging them to articulate to degrees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better </a:t>
            </a:r>
            <a:r>
              <a:rPr lang="en-AU" sz="2000" dirty="0" smtClean="0">
                <a:solidFill>
                  <a:srgbClr val="FF6600"/>
                </a:solidFill>
                <a:latin typeface="Arial"/>
              </a:rPr>
              <a:t>partnerships between VET &amp; HE Providers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 to deliver associate degrees which articulate to HE </a:t>
            </a:r>
            <a:r>
              <a:rPr lang="en-AU" sz="2000" dirty="0" err="1" smtClean="0">
                <a:solidFill>
                  <a:srgbClr val="0070C0"/>
                </a:solidFill>
                <a:latin typeface="Arial"/>
              </a:rPr>
              <a:t>quals</a:t>
            </a:r>
            <a:endParaRPr lang="en-AU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373216"/>
            <a:ext cx="3563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u="sng" dirty="0" smtClean="0">
                <a:solidFill>
                  <a:srgbClr val="0070C0"/>
                </a:solidFill>
                <a:latin typeface="Arial"/>
              </a:rPr>
              <a:t>Image Source:</a:t>
            </a:r>
            <a:r>
              <a:rPr lang="en-AU" sz="1200" dirty="0" smtClean="0">
                <a:solidFill>
                  <a:srgbClr val="0070C0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 smtClean="0">
                <a:solidFill>
                  <a:srgbClr val="0070C0"/>
                </a:solidFill>
                <a:latin typeface="Arial"/>
              </a:rPr>
              <a:t>http</a:t>
            </a:r>
            <a:r>
              <a:rPr lang="en-AU" sz="900" dirty="0">
                <a:solidFill>
                  <a:srgbClr val="0070C0"/>
                </a:solidFill>
                <a:latin typeface="Arial"/>
              </a:rPr>
              <a:t>://www.lhmartininstitute.edu.au/insights-blog/2011/02 </a:t>
            </a:r>
            <a:endParaRPr lang="en-AU" sz="12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0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603" y="587220"/>
            <a:ext cx="52565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dirty="0" smtClean="0">
              <a:solidFill>
                <a:srgbClr val="0070C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 smtClean="0">
              <a:solidFill>
                <a:srgbClr val="0070C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dirty="0" smtClean="0">
                <a:solidFill>
                  <a:srgbClr val="FF6600"/>
                </a:solidFill>
                <a:latin typeface="Arial"/>
              </a:rPr>
              <a:t>Demand drive competitive markets</a:t>
            </a:r>
            <a:r>
              <a:rPr lang="en-AU" sz="200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 smtClean="0">
              <a:solidFill>
                <a:srgbClr val="F79646">
                  <a:lumMod val="75000"/>
                </a:srgbClr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 VET Sector Reforms – uncapping training places &amp; VET FEE HELP (SA </a:t>
            </a:r>
            <a:r>
              <a:rPr lang="en-AU" sz="2000" dirty="0" err="1" smtClean="0">
                <a:solidFill>
                  <a:srgbClr val="0070C0"/>
                </a:solidFill>
                <a:latin typeface="Arial"/>
              </a:rPr>
              <a:t>Govt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, 2011, Victorian </a:t>
            </a:r>
            <a:r>
              <a:rPr lang="en-AU" sz="2000" dirty="0" err="1" smtClean="0">
                <a:solidFill>
                  <a:srgbClr val="0070C0"/>
                </a:solidFill>
                <a:latin typeface="Arial"/>
              </a:rPr>
              <a:t>Govt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, 2008)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No longer specifying no of undergraduate places (DEEWR, ND)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AU" sz="2000" dirty="0" smtClean="0">
              <a:solidFill>
                <a:srgbClr val="0070C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FF6600"/>
                </a:solidFill>
                <a:latin typeface="Arial"/>
              </a:rPr>
              <a:t> Stealing from each other’s client base: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 smtClean="0">
              <a:solidFill>
                <a:srgbClr val="FF660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 Degrees at TAFE (TAFE NSW Higher Education, ND)</a:t>
            </a:r>
            <a:r>
              <a:rPr lang="en-AU" sz="2000" dirty="0">
                <a:solidFill>
                  <a:srgbClr val="0070C0"/>
                </a:solidFill>
                <a:latin typeface="Arial"/>
              </a:rPr>
              <a:t> </a:t>
            </a:r>
            <a:endParaRPr lang="en-AU" sz="2000" dirty="0" smtClean="0">
              <a:solidFill>
                <a:srgbClr val="0070C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20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AU" sz="2000" dirty="0" smtClean="0">
                <a:solidFill>
                  <a:srgbClr val="0070C0"/>
                </a:solidFill>
                <a:latin typeface="Arial"/>
              </a:rPr>
              <a:t>University “Colleges” </a:t>
            </a:r>
            <a:r>
              <a:rPr lang="en-AU" sz="2000" dirty="0">
                <a:solidFill>
                  <a:srgbClr val="0070C0"/>
                </a:solidFill>
                <a:latin typeface="Arial"/>
              </a:rPr>
              <a:t>(</a:t>
            </a:r>
            <a:r>
              <a:rPr lang="en-AU" sz="2000" dirty="0" err="1">
                <a:solidFill>
                  <a:srgbClr val="0070C0"/>
                </a:solidFill>
                <a:latin typeface="Arial"/>
              </a:rPr>
              <a:t>UniSA</a:t>
            </a:r>
            <a:r>
              <a:rPr lang="en-AU" sz="2000" dirty="0">
                <a:solidFill>
                  <a:srgbClr val="0070C0"/>
                </a:solidFill>
                <a:latin typeface="Arial"/>
              </a:rPr>
              <a:t>, 2010)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 smtClean="0">
              <a:solidFill>
                <a:srgbClr val="0070C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0480" y="5373216"/>
            <a:ext cx="4932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u="sng" dirty="0" smtClean="0">
                <a:solidFill>
                  <a:srgbClr val="0070C0"/>
                </a:solidFill>
                <a:latin typeface="Arial"/>
              </a:rPr>
              <a:t>Image Source:</a:t>
            </a:r>
            <a:r>
              <a:rPr lang="en-AU" sz="1200" dirty="0" smtClean="0">
                <a:solidFill>
                  <a:srgbClr val="0070C0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 smtClean="0">
                <a:solidFill>
                  <a:srgbClr val="0070C0"/>
                </a:solidFill>
                <a:latin typeface="Arial"/>
                <a:hlinkClick r:id="rId2"/>
              </a:rPr>
              <a:t>http</a:t>
            </a:r>
            <a:r>
              <a:rPr lang="en-AU" sz="900" dirty="0">
                <a:solidFill>
                  <a:srgbClr val="0070C0"/>
                </a:solidFill>
                <a:latin typeface="Arial"/>
                <a:hlinkClick r:id="rId2"/>
              </a:rPr>
              <a:t>://ecompunk.com/2011/04/18/moving-from-supply-driven-to-demand-driven-commerce</a:t>
            </a:r>
            <a:r>
              <a:rPr lang="en-AU" sz="900" dirty="0" smtClean="0">
                <a:solidFill>
                  <a:srgbClr val="0070C0"/>
                </a:solidFill>
                <a:latin typeface="Arial"/>
                <a:hlinkClick r:id="rId2"/>
              </a:rPr>
              <a:t>/</a:t>
            </a:r>
            <a:r>
              <a:rPr lang="en-AU" sz="900" dirty="0" smtClean="0">
                <a:solidFill>
                  <a:srgbClr val="0070C0"/>
                </a:solidFill>
                <a:latin typeface="Arial"/>
              </a:rPr>
              <a:t>  </a:t>
            </a:r>
            <a:endParaRPr lang="en-AU" sz="12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457200" y="1481112"/>
            <a:ext cx="82296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sz="5400" dirty="0" smtClean="0">
                <a:solidFill>
                  <a:srgbClr val="FFFFD9"/>
                </a:solidFill>
                <a:latin typeface="Trebuchet MS" pitchFamily="34" charset="0"/>
              </a:rPr>
              <a:t>Are learner pathways linear in nature? </a:t>
            </a:r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592138" y="294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36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592138" y="294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>
              <a:solidFill>
                <a:srgbClr val="FFFFFF"/>
              </a:solidFill>
            </a:endParaRP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1"/>
          <p:cNvSpPr txBox="1">
            <a:spLocks noChangeArrowheads="1"/>
          </p:cNvSpPr>
          <p:nvPr/>
        </p:nvSpPr>
        <p:spPr bwMode="auto">
          <a:xfrm>
            <a:off x="457200" y="184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AU" sz="3600" i="1" dirty="0">
                <a:solidFill>
                  <a:srgbClr val="FF0000"/>
                </a:solidFill>
              </a:rPr>
              <a:t>P</a:t>
            </a:r>
            <a:r>
              <a:rPr lang="en-AU" sz="3600" i="1" dirty="0" smtClean="0">
                <a:solidFill>
                  <a:srgbClr val="FF0000"/>
                </a:solidFill>
              </a:rPr>
              <a:t>athways </a:t>
            </a:r>
            <a:r>
              <a:rPr lang="en-AU" sz="3600" i="1" dirty="0">
                <a:solidFill>
                  <a:srgbClr val="FF0000"/>
                </a:solidFill>
              </a:rPr>
              <a:t>within and between adult education</a:t>
            </a:r>
          </a:p>
          <a:p>
            <a:pPr algn="ctr" eaLnBrk="1" hangingPunct="1">
              <a:buSzPct val="100000"/>
            </a:pPr>
            <a:endParaRPr lang="en-AU" sz="3600" i="1" dirty="0">
              <a:solidFill>
                <a:srgbClr val="FF0000"/>
              </a:solidFill>
            </a:endParaRPr>
          </a:p>
          <a:p>
            <a:pPr algn="ctr" eaLnBrk="1" hangingPunct="1">
              <a:buSzPct val="100000"/>
            </a:pPr>
            <a:endParaRPr lang="en-AU" sz="3600" i="1" dirty="0">
              <a:solidFill>
                <a:srgbClr val="FF0000"/>
              </a:solidFill>
            </a:endParaRPr>
          </a:p>
          <a:p>
            <a:pPr algn="ctr" eaLnBrk="1" hangingPunct="1">
              <a:buSzPct val="100000"/>
            </a:pPr>
            <a:endParaRPr lang="en-AU" sz="3600" i="1" dirty="0">
              <a:solidFill>
                <a:srgbClr val="FF0000"/>
              </a:solidFill>
            </a:endParaRPr>
          </a:p>
          <a:p>
            <a:pPr algn="ctr" eaLnBrk="1" hangingPunct="1">
              <a:buSzPct val="100000"/>
            </a:pPr>
            <a:r>
              <a:rPr lang="en-AU" sz="3600" i="1" dirty="0">
                <a:solidFill>
                  <a:srgbClr val="FF0000"/>
                </a:solidFill>
              </a:rPr>
              <a:t>Crazy paving</a:t>
            </a:r>
            <a:r>
              <a:rPr lang="en-AU" sz="3600" dirty="0">
                <a:solidFill>
                  <a:srgbClr val="FF0000"/>
                </a:solidFill>
              </a:rPr>
              <a:t> or stepping stones?</a:t>
            </a:r>
          </a:p>
          <a:p>
            <a:pPr algn="ctr" eaLnBrk="1" hangingPunct="1">
              <a:buSzPct val="100000"/>
            </a:pPr>
            <a:endParaRPr lang="en-AU" sz="3600" dirty="0">
              <a:solidFill>
                <a:srgbClr val="FF0000"/>
              </a:solidFill>
              <a:latin typeface="Trebuchet MS" pitchFamily="34" charset="0"/>
            </a:endParaRPr>
          </a:p>
          <a:p>
            <a:pPr algn="r" eaLnBrk="1" hangingPunct="1">
              <a:buSzPct val="100000"/>
            </a:pPr>
            <a:r>
              <a:rPr lang="en-AU" sz="2400" dirty="0">
                <a:solidFill>
                  <a:srgbClr val="FF0000"/>
                </a:solidFill>
                <a:latin typeface="Trebuchet MS" pitchFamily="34" charset="0"/>
              </a:rPr>
              <a:t>Harris et al, 2006</a:t>
            </a:r>
            <a:endParaRPr lang="en-US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0" y="6670675"/>
            <a:ext cx="9144000" cy="2174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AU" sz="800">
                <a:solidFill>
                  <a:srgbClr val="D3D1CD"/>
                </a:solidFill>
              </a:rPr>
              <a:t>Image by </a:t>
            </a:r>
            <a:r>
              <a:rPr lang="en-AU" sz="800">
                <a:solidFill>
                  <a:srgbClr val="FFFFFF"/>
                </a:solidFill>
              </a:rPr>
              <a:t>Chris Downer</a:t>
            </a:r>
            <a:r>
              <a:rPr lang="en-AU" sz="800">
                <a:solidFill>
                  <a:srgbClr val="D3D1CD"/>
                </a:solidFill>
              </a:rPr>
              <a:t>– </a:t>
            </a:r>
            <a:r>
              <a:rPr lang="en-AU" sz="800">
                <a:solidFill>
                  <a:srgbClr val="FFFFFF"/>
                </a:solidFill>
              </a:rPr>
              <a:t>Bournemouth: artful paving in The Square: - http://www.geograph.org.uk/photo/1658790</a:t>
            </a:r>
            <a:endParaRPr lang="en-AU" sz="800">
              <a:solidFill>
                <a:srgbClr val="D3D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1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F176-A6BC-4A76-BA3F-2F0E85106DDF}" type="slidenum">
              <a:rPr lang="en-AU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9219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/>
            <a:fld id="{C6F979D2-C4DA-432B-909D-ABA5077836A2}" type="slidenum">
              <a:rPr lang="en-AU" sz="1400" smtClean="0">
                <a:solidFill>
                  <a:srgbClr val="000000"/>
                </a:solidFill>
              </a:rPr>
              <a:pPr algn="r" defTabSz="914400" eaLnBrk="1" hangingPunct="1"/>
              <a:t>14</a:t>
            </a:fld>
            <a:endParaRPr lang="en-AU" sz="1400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850" y="1196975"/>
            <a:ext cx="7991475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AU" sz="3200" b="1" dirty="0">
                <a:solidFill>
                  <a:srgbClr val="BBE0E3">
                    <a:lumMod val="50000"/>
                  </a:srgbClr>
                </a:solidFill>
              </a:rPr>
              <a:t>Articulation Pathways</a:t>
            </a:r>
          </a:p>
          <a:p>
            <a:pPr defTabSz="914400">
              <a:defRPr/>
            </a:pPr>
            <a:endParaRPr lang="en-AU" sz="1000" dirty="0">
              <a:solidFill>
                <a:srgbClr val="000000"/>
              </a:solidFill>
            </a:endParaRPr>
          </a:p>
          <a:p>
            <a:pPr marL="361950" indent="-361950" defTabSz="914400">
              <a:buFont typeface="Wingdings" pitchFamily="2" charset="2"/>
              <a:buChar char="v"/>
              <a:defRPr/>
            </a:pPr>
            <a:r>
              <a:rPr lang="en-AU" sz="2400" dirty="0">
                <a:solidFill>
                  <a:srgbClr val="000000"/>
                </a:solidFill>
              </a:rPr>
              <a:t>11% of VET students who obtain a VET qualification obtain a degree</a:t>
            </a:r>
          </a:p>
          <a:p>
            <a:pPr marL="361950" indent="-361950" defTabSz="914400">
              <a:buFont typeface="Wingdings" pitchFamily="2" charset="2"/>
              <a:buChar char="v"/>
              <a:defRPr/>
            </a:pPr>
            <a:endParaRPr lang="en-AU" sz="2400" dirty="0">
              <a:solidFill>
                <a:srgbClr val="000000"/>
              </a:solidFill>
            </a:endParaRPr>
          </a:p>
          <a:p>
            <a:pPr marL="361950" indent="-361950" defTabSz="914400">
              <a:buFont typeface="Wingdings" pitchFamily="2" charset="2"/>
              <a:buChar char="v"/>
              <a:defRPr/>
            </a:pPr>
            <a:r>
              <a:rPr lang="en-AU" sz="2400" dirty="0">
                <a:solidFill>
                  <a:srgbClr val="000000"/>
                </a:solidFill>
              </a:rPr>
              <a:t>14% of students with a Bachelor degree obtain a VET qualification</a:t>
            </a:r>
          </a:p>
          <a:p>
            <a:pPr marL="361950" indent="-361950" defTabSz="914400">
              <a:buFont typeface="Wingdings" pitchFamily="2" charset="2"/>
              <a:buChar char="v"/>
              <a:defRPr/>
            </a:pPr>
            <a:endParaRPr lang="en-AU" sz="2400" dirty="0">
              <a:solidFill>
                <a:srgbClr val="000000"/>
              </a:solidFill>
            </a:endParaRPr>
          </a:p>
          <a:p>
            <a:pPr marL="361950" indent="-361950" defTabSz="914400">
              <a:buFont typeface="Wingdings" pitchFamily="2" charset="2"/>
              <a:buChar char="v"/>
              <a:defRPr/>
            </a:pPr>
            <a:r>
              <a:rPr lang="en-AU" sz="2400" dirty="0">
                <a:solidFill>
                  <a:srgbClr val="000000"/>
                </a:solidFill>
              </a:rPr>
              <a:t>4.3% of students with a VET qualification gain credit</a:t>
            </a:r>
          </a:p>
          <a:p>
            <a:pPr defTabSz="914400">
              <a:defRPr/>
            </a:pPr>
            <a:endParaRPr lang="en-AU" sz="2400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en-AU" sz="2400" dirty="0">
                <a:solidFill>
                  <a:srgbClr val="000000"/>
                </a:solidFill>
              </a:rPr>
              <a:t>This is despite 25 years of articulation arrangements and dual sector universities</a:t>
            </a:r>
          </a:p>
          <a:p>
            <a:pPr defTabSz="914400"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 algn="r" defTabSz="914400"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 algn="r" defTabSz="914400"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 algn="r" defTabSz="914400">
              <a:defRPr/>
            </a:pPr>
            <a:r>
              <a:rPr lang="en-AU" sz="1100" dirty="0">
                <a:solidFill>
                  <a:srgbClr val="000000"/>
                </a:solidFill>
              </a:rPr>
              <a:t>ABS (2011) Perspectives on Education and Training: Pathways in VET</a:t>
            </a:r>
          </a:p>
          <a:p>
            <a:pPr defTabSz="914400">
              <a:defRPr/>
            </a:pPr>
            <a:endParaRPr lang="en-AU" sz="1200" dirty="0" smtClean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en-AU" sz="1200" dirty="0" smtClean="0">
                <a:solidFill>
                  <a:srgbClr val="000000"/>
                </a:solidFill>
              </a:rPr>
              <a:t>Slide from: Diane </a:t>
            </a:r>
            <a:r>
              <a:rPr lang="en-AU" sz="1200" dirty="0" err="1" smtClean="0">
                <a:solidFill>
                  <a:srgbClr val="000000"/>
                </a:solidFill>
              </a:rPr>
              <a:t>Paez’s</a:t>
            </a:r>
            <a:r>
              <a:rPr lang="en-AU" sz="1200" dirty="0" smtClean="0">
                <a:solidFill>
                  <a:srgbClr val="000000"/>
                </a:solidFill>
              </a:rPr>
              <a:t> 2012 Higher Qualification Pathways Project Presentation</a:t>
            </a:r>
            <a:endParaRPr lang="en-AU" sz="1200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en-AU" sz="2400" dirty="0">
                <a:solidFill>
                  <a:srgbClr val="000000"/>
                </a:solidFill>
              </a:rPr>
              <a:t> </a:t>
            </a:r>
          </a:p>
          <a:p>
            <a:pPr defTabSz="914400">
              <a:defRPr/>
            </a:pPr>
            <a:endParaRPr lang="en-AU" sz="2400" dirty="0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AU" sz="2400" dirty="0">
              <a:solidFill>
                <a:srgbClr val="000000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72293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777557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3200" dirty="0" smtClean="0">
                <a:solidFill>
                  <a:srgbClr val="FF6600"/>
                </a:solidFill>
                <a:latin typeface="Arial"/>
              </a:rPr>
              <a:t>Effective learner pathways require: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32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Streamlined pathways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Improved learner support systems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28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Better</a:t>
            </a:r>
            <a:r>
              <a:rPr lang="en-US" sz="2800" dirty="0" smtClean="0">
                <a:solidFill>
                  <a:srgbClr val="FFFFFF"/>
                </a:solidFill>
                <a:latin typeface="Arial"/>
              </a:rPr>
              <a:t> ways of helping learners gain credit and recognition of prior learning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Developing </a:t>
            </a:r>
            <a:r>
              <a:rPr lang="en-AU" sz="2800" dirty="0">
                <a:solidFill>
                  <a:srgbClr val="FFFFFF"/>
                </a:solidFill>
                <a:latin typeface="Arial"/>
              </a:rPr>
              <a:t>a culture of ongoing development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32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3200" dirty="0" smtClean="0">
              <a:solidFill>
                <a:srgbClr val="FFFFFF"/>
              </a:solidFill>
              <a:latin typeface="Arial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Miller, 2010/2012</a:t>
            </a:r>
            <a:endParaRPr lang="en-AU" sz="2000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5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24744"/>
            <a:ext cx="8534400" cy="4419600"/>
          </a:xfrm>
        </p:spPr>
        <p:txBody>
          <a:bodyPr/>
          <a:lstStyle/>
          <a:p>
            <a:pPr algn="ctr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3D Focus on Articulation Pathways</a:t>
            </a: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The Corporate Strategy Approach to Articulation and Credit Transfer </a:t>
            </a:r>
          </a:p>
          <a:p>
            <a:pPr algn="ctr">
              <a:buNone/>
            </a:pPr>
            <a:r>
              <a:rPr lang="en-AU" sz="1600" dirty="0" err="1" smtClean="0">
                <a:solidFill>
                  <a:schemeClr val="accent4">
                    <a:lumMod val="75000"/>
                  </a:schemeClr>
                </a:solidFill>
              </a:rPr>
              <a:t>Paez</a:t>
            </a:r>
            <a:r>
              <a:rPr lang="en-AU" sz="1600" dirty="0" smtClean="0">
                <a:solidFill>
                  <a:schemeClr val="accent4">
                    <a:lumMod val="75000"/>
                  </a:schemeClr>
                </a:solidFill>
              </a:rPr>
              <a:t> D, Byrnes J, Blacker J, Jackson A, Dwyer C</a:t>
            </a:r>
          </a:p>
          <a:p>
            <a:pPr algn="ctr">
              <a:buNone/>
            </a:pPr>
            <a:r>
              <a:rPr lang="en-AU" sz="1600" u="sng" dirty="0" smtClean="0">
                <a:solidFill>
                  <a:schemeClr val="accent4">
                    <a:lumMod val="75000"/>
                  </a:schemeClr>
                </a:solidFill>
              </a:rPr>
              <a:t>http://3darticulation.com.au/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7895" y="1916832"/>
            <a:ext cx="695249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1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980728"/>
            <a:ext cx="9252520" cy="4419600"/>
          </a:xfrm>
        </p:spPr>
        <p:txBody>
          <a:bodyPr/>
          <a:lstStyle/>
          <a:p>
            <a:pPr algn="ctr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3D Focus on Articulation Pathways</a:t>
            </a: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AU" sz="7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Articulation Pathway Models – A visual guide to pathways between VET and HE</a:t>
            </a:r>
          </a:p>
          <a:p>
            <a:pPr algn="ctr">
              <a:buNone/>
            </a:pPr>
            <a:r>
              <a:rPr lang="en-AU" sz="1600" dirty="0" err="1" smtClean="0">
                <a:solidFill>
                  <a:schemeClr val="accent4">
                    <a:lumMod val="75000"/>
                  </a:schemeClr>
                </a:solidFill>
              </a:rPr>
              <a:t>Paez</a:t>
            </a:r>
            <a:r>
              <a:rPr lang="en-AU" sz="1600" dirty="0" smtClean="0">
                <a:solidFill>
                  <a:schemeClr val="accent4">
                    <a:lumMod val="75000"/>
                  </a:schemeClr>
                </a:solidFill>
              </a:rPr>
              <a:t> D, Byrnes J, Blacker J, Jackson A, Dwyer C</a:t>
            </a:r>
          </a:p>
          <a:p>
            <a:pPr algn="ctr">
              <a:buNone/>
            </a:pPr>
            <a:r>
              <a:rPr lang="en-AU" sz="1600" u="sng" dirty="0" smtClean="0">
                <a:solidFill>
                  <a:schemeClr val="accent4">
                    <a:lumMod val="75000"/>
                  </a:schemeClr>
                </a:solidFill>
              </a:rPr>
              <a:t>http://3darticulation.com.au/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38744" t="27400" r="25346" b="43200"/>
          <a:stretch>
            <a:fillRect/>
          </a:stretch>
        </p:blipFill>
        <p:spPr bwMode="auto">
          <a:xfrm>
            <a:off x="1115616" y="1700808"/>
            <a:ext cx="672349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8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980728"/>
            <a:ext cx="9252520" cy="4419600"/>
          </a:xfrm>
        </p:spPr>
        <p:txBody>
          <a:bodyPr/>
          <a:lstStyle/>
          <a:p>
            <a:pPr algn="ctr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3D Focus on Articulation Pathways</a:t>
            </a: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AU" sz="7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Articulation Pathway Models – A visual guide to pathways between VET and HE</a:t>
            </a:r>
          </a:p>
          <a:p>
            <a:pPr algn="ctr">
              <a:buNone/>
            </a:pPr>
            <a:r>
              <a:rPr lang="en-AU" sz="1600" dirty="0" err="1" smtClean="0">
                <a:solidFill>
                  <a:schemeClr val="accent4">
                    <a:lumMod val="75000"/>
                  </a:schemeClr>
                </a:solidFill>
              </a:rPr>
              <a:t>Paez</a:t>
            </a:r>
            <a:r>
              <a:rPr lang="en-AU" sz="1600" dirty="0" smtClean="0">
                <a:solidFill>
                  <a:schemeClr val="accent4">
                    <a:lumMod val="75000"/>
                  </a:schemeClr>
                </a:solidFill>
              </a:rPr>
              <a:t> D, Byrnes J, Blacker J, Jackson A, Dwyer C</a:t>
            </a:r>
          </a:p>
          <a:p>
            <a:pPr algn="ctr">
              <a:buNone/>
            </a:pPr>
            <a:r>
              <a:rPr lang="en-AU" sz="1600" u="sng" dirty="0" smtClean="0">
                <a:solidFill>
                  <a:schemeClr val="accent4">
                    <a:lumMod val="75000"/>
                  </a:schemeClr>
                </a:solidFill>
              </a:rPr>
              <a:t>http://3darticulation.com.au/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272" t="44519" r="27236" b="26921"/>
          <a:stretch>
            <a:fillRect/>
          </a:stretch>
        </p:blipFill>
        <p:spPr bwMode="auto">
          <a:xfrm>
            <a:off x="1043608" y="1556792"/>
            <a:ext cx="71118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8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457200" y="1481112"/>
            <a:ext cx="82296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sz="5400" dirty="0" smtClean="0">
                <a:solidFill>
                  <a:srgbClr val="FFFFD9"/>
                </a:solidFill>
                <a:latin typeface="Trebuchet MS" pitchFamily="34" charset="0"/>
              </a:rPr>
              <a:t>How can we support learner pathways? </a:t>
            </a:r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592138" y="294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558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684213" y="1451099"/>
            <a:ext cx="777557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4800" dirty="0" smtClean="0">
                <a:solidFill>
                  <a:srgbClr val="FFFFFF"/>
                </a:solidFill>
                <a:latin typeface="Arial"/>
              </a:rPr>
              <a:t>What is a learner pathway?</a:t>
            </a:r>
            <a:endParaRPr lang="en-AU" sz="32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5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400" b="1" smtClean="0">
                <a:latin typeface="Arial" charset="0"/>
                <a:cs typeface="Arial" charset="0"/>
              </a:rPr>
              <a:t>2012-2015 NATIONAL VET E-LEARNING STRATEGY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10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39750" y="2852738"/>
            <a:ext cx="2303463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Develop and utilise </a:t>
            </a:r>
            <a:b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e-learning strategies to maximise the benefits of the national investment in broadband</a:t>
            </a:r>
            <a:endParaRPr lang="en-A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1.1  NBN E-learning Programs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1.2 New Generation Technologies  for Learning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1.3 Broadband Content Services</a:t>
            </a:r>
            <a:endParaRPr lang="en-AU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575" y="2852738"/>
            <a:ext cx="2305050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Support workforce development in industry through innovative training solutions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2.1 Industry System Change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2852738"/>
            <a:ext cx="2305050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Expand participation and access for individuals through targeted e-learning approaches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3.1 Partnerships for Participation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3.2 Access to Skills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3.3 Learner Pathways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70C0"/>
                </a:solidFill>
              </a:rPr>
              <a:t>Approach:</a:t>
            </a:r>
          </a:p>
          <a:p>
            <a:pPr>
              <a:buNone/>
            </a:pPr>
            <a:r>
              <a:rPr lang="en-AU" dirty="0" smtClean="0">
                <a:solidFill>
                  <a:srgbClr val="0070C0"/>
                </a:solidFill>
              </a:rPr>
              <a:t>3.3.3 Support 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learner pathways</a:t>
            </a:r>
            <a:r>
              <a:rPr lang="en-AU" dirty="0" smtClean="0">
                <a:solidFill>
                  <a:srgbClr val="0070C0"/>
                </a:solidFill>
              </a:rPr>
              <a:t> to higher skill levels by 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co-investing</a:t>
            </a:r>
            <a:r>
              <a:rPr lang="en-AU" dirty="0" smtClean="0">
                <a:solidFill>
                  <a:srgbClr val="0070C0"/>
                </a:solidFill>
              </a:rPr>
              <a:t> with RTOs, industry and community organisations to develop 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innovative technology-based programs </a:t>
            </a:r>
            <a:r>
              <a:rPr lang="en-AU" dirty="0" smtClean="0">
                <a:solidFill>
                  <a:srgbClr val="0070C0"/>
                </a:solidFill>
              </a:rPr>
              <a:t>to allow 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employees and other individuals </a:t>
            </a:r>
            <a:r>
              <a:rPr lang="en-AU" dirty="0" smtClean="0">
                <a:solidFill>
                  <a:srgbClr val="0070C0"/>
                </a:solidFill>
              </a:rPr>
              <a:t>to 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gain higher VET qualifications, skills sets </a:t>
            </a:r>
            <a:r>
              <a:rPr lang="en-AU" dirty="0" smtClean="0">
                <a:solidFill>
                  <a:srgbClr val="0070C0"/>
                </a:solidFill>
              </a:rPr>
              <a:t>and/or 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entry into higher education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79388" y="836712"/>
            <a:ext cx="79930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spc="0">
                <a:solidFill>
                  <a:srgbClr val="1F497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spc="0">
                <a:solidFill>
                  <a:srgbClr val="1F497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spc="0">
                <a:solidFill>
                  <a:srgbClr val="1F497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spc="0">
                <a:solidFill>
                  <a:srgbClr val="1F497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spc="0">
                <a:solidFill>
                  <a:srgbClr val="1F497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AU" b="1" u="sng" dirty="0" smtClean="0">
                <a:latin typeface="Arial" charset="0"/>
                <a:cs typeface="Arial" charset="0"/>
              </a:rPr>
              <a:t>Higher Qualification Pathways Projects: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06" t="31871" r="103546" b="19766"/>
          <a:stretch/>
        </p:blipFill>
        <p:spPr bwMode="auto">
          <a:xfrm>
            <a:off x="-4933056" y="548680"/>
            <a:ext cx="3684119" cy="414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556792"/>
            <a:ext cx="1584176" cy="152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68280"/>
            <a:ext cx="2088232" cy="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517" y="1467265"/>
            <a:ext cx="1421507" cy="138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280023"/>
            <a:ext cx="2927725" cy="86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72780"/>
            <a:ext cx="26289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05883"/>
            <a:ext cx="2316951" cy="9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823048"/>
            <a:ext cx="2809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719113"/>
            <a:ext cx="2269071" cy="10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95537" y="-205090"/>
            <a:ext cx="8496943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3200" u="sng" dirty="0" smtClean="0">
                <a:solidFill>
                  <a:srgbClr val="FF6600"/>
                </a:solidFill>
                <a:latin typeface="Arial"/>
              </a:rPr>
              <a:t>Conclusions (to date)</a:t>
            </a:r>
            <a:r>
              <a:rPr lang="en-AU" sz="3200" dirty="0" smtClean="0">
                <a:solidFill>
                  <a:srgbClr val="FF6600"/>
                </a:solidFill>
                <a:latin typeface="Arial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32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Encouraging Australians to gain more than one qualification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2800" i="1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Funding </a:t>
            </a:r>
            <a:r>
              <a:rPr lang="en-AU" sz="2800" dirty="0">
                <a:solidFill>
                  <a:srgbClr val="FFFFFF"/>
                </a:solidFill>
                <a:latin typeface="Arial"/>
              </a:rPr>
              <a:t>models </a:t>
            </a: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which encourages</a:t>
            </a:r>
            <a:endParaRPr lang="en-AU" sz="2800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ollaborative </a:t>
            </a:r>
            <a:r>
              <a:rPr lang="en-AU" sz="2800" dirty="0">
                <a:solidFill>
                  <a:srgbClr val="FFFFFF"/>
                </a:solidFill>
                <a:latin typeface="Arial"/>
              </a:rPr>
              <a:t>partnerships between VET/HE provider </a:t>
            </a: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n-AU" sz="2800" i="1" dirty="0">
                <a:solidFill>
                  <a:srgbClr val="FFFFFF"/>
                </a:solidFill>
                <a:latin typeface="Arial"/>
              </a:rPr>
              <a:t>3D Focus on Articulation </a:t>
            </a:r>
            <a:r>
              <a:rPr lang="en-AU" sz="2800" i="1" dirty="0" smtClean="0">
                <a:solidFill>
                  <a:srgbClr val="FFFFFF"/>
                </a:solidFill>
                <a:latin typeface="Arial"/>
              </a:rPr>
              <a:t>Pathways</a:t>
            </a: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)</a:t>
            </a:r>
            <a:endParaRPr lang="en-AU" sz="2800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Developing a culture of ongoing development (</a:t>
            </a:r>
            <a:r>
              <a:rPr lang="en-AU" sz="2800" i="1" dirty="0" smtClean="0">
                <a:solidFill>
                  <a:srgbClr val="FFFFFF"/>
                </a:solidFill>
                <a:latin typeface="Arial"/>
              </a:rPr>
              <a:t>through innovative technology-based approaches and improved digital literacy</a:t>
            </a: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2800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2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 bwMode="auto">
          <a:xfrm>
            <a:off x="611560" y="2420888"/>
            <a:ext cx="8245475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AU" sz="2800" dirty="0">
                <a:solidFill>
                  <a:schemeClr val="tx2"/>
                </a:solidFill>
                <a:latin typeface="Arial" charset="0"/>
                <a:cs typeface="Arial" charset="0"/>
              </a:rPr>
              <a:t>Allison </a:t>
            </a:r>
            <a:r>
              <a:rPr lang="en-AU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Miller</a:t>
            </a:r>
          </a:p>
          <a:p>
            <a:pPr>
              <a:buNone/>
            </a:pPr>
            <a:r>
              <a:rPr lang="en-AU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Higher Qualification Pathways </a:t>
            </a:r>
            <a:r>
              <a:rPr lang="en-AU" sz="2800" dirty="0">
                <a:solidFill>
                  <a:schemeClr val="tx2"/>
                </a:solidFill>
                <a:latin typeface="Arial" charset="0"/>
                <a:cs typeface="Arial" charset="0"/>
              </a:rPr>
              <a:t>Business Manager</a:t>
            </a:r>
          </a:p>
          <a:p>
            <a:pPr>
              <a:buNone/>
            </a:pPr>
            <a:r>
              <a:rPr lang="en-AU" sz="2800" dirty="0">
                <a:solidFill>
                  <a:schemeClr val="tx2"/>
                </a:solidFill>
                <a:latin typeface="Arial" charset="0"/>
                <a:cs typeface="Arial" charset="0"/>
              </a:rPr>
              <a:t>Allison.Miller@flexiblelearning.net.au  </a:t>
            </a:r>
          </a:p>
          <a:p>
            <a:pPr>
              <a:buNone/>
            </a:pPr>
            <a:r>
              <a:rPr lang="en-AU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0400 732 270</a:t>
            </a:r>
            <a:endParaRPr lang="en-AU" sz="2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197819"/>
            <a:ext cx="84963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762000" indent="-758825" algn="ctr">
              <a:buSzPct val="100000"/>
              <a:tabLst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  <a:tab pos="9906000" algn="l"/>
              </a:tabLst>
            </a:pPr>
            <a:r>
              <a:rPr lang="en-AU" sz="3600" b="1" dirty="0">
                <a:solidFill>
                  <a:srgbClr val="FF6600"/>
                </a:solidFill>
              </a:rPr>
              <a:t>Contact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l="27876" t="21840" r="25346" b="7600"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3924300" y="4473575"/>
            <a:ext cx="431958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400" smtClean="0">
                <a:solidFill>
                  <a:srgbClr val="FF6600"/>
                </a:solidFill>
                <a:latin typeface="Arial"/>
              </a:rPr>
              <a:t>Main pathways taken by Australian students between these sectors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mtClean="0">
              <a:solidFill>
                <a:srgbClr val="000000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mtClean="0">
              <a:solidFill>
                <a:srgbClr val="000000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120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AU" sz="1000" smtClean="0">
                <a:solidFill>
                  <a:srgbClr val="000000"/>
                </a:solidFill>
                <a:latin typeface="Arial"/>
              </a:rPr>
              <a:t>Source: Australian National Report on the Development and State of the Art of Adult Learning and Education  (DEEWR)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500" smtClean="0">
                <a:solidFill>
                  <a:srgbClr val="000000"/>
                </a:solidFill>
                <a:latin typeface="Arial"/>
              </a:rPr>
              <a:t>http://www.unesco.org/fileadmin/MULTIMEDIA/INSTITUTES/UIL/confintea/pdf/National_Reports/Asia%20-%20Pacific/Australia.pdf </a:t>
            </a:r>
            <a:r>
              <a:rPr lang="en-AU" sz="1200" smtClean="0">
                <a:solidFill>
                  <a:srgbClr val="000000"/>
                </a:solidFill>
                <a:latin typeface="Arial"/>
              </a:rPr>
              <a:t>   </a:t>
            </a:r>
          </a:p>
        </p:txBody>
      </p:sp>
      <p:cxnSp>
        <p:nvCxnSpPr>
          <p:cNvPr id="103428" name="Elbow Connector 8"/>
          <p:cNvCxnSpPr>
            <a:cxnSpLocks noChangeShapeType="1"/>
          </p:cNvCxnSpPr>
          <p:nvPr/>
        </p:nvCxnSpPr>
        <p:spPr bwMode="auto">
          <a:xfrm rot="10800000">
            <a:off x="2987675" y="1196975"/>
            <a:ext cx="1152525" cy="215900"/>
          </a:xfrm>
          <a:prstGeom prst="bentConnector3">
            <a:avLst>
              <a:gd name="adj1" fmla="val -1023"/>
            </a:avLst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6609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17010" t="19321" r="15897" b="8441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4067175" y="549275"/>
            <a:ext cx="50419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120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AU" sz="1000" smtClean="0">
                <a:solidFill>
                  <a:srgbClr val="000000"/>
                </a:solidFill>
                <a:latin typeface="Arial"/>
              </a:rPr>
              <a:t>Source: Australian National Report on the Development and State of the Art of Adult Learning and Education  (DEEWR)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500" smtClean="0">
                <a:solidFill>
                  <a:srgbClr val="000000"/>
                </a:solidFill>
                <a:latin typeface="Arial"/>
              </a:rPr>
              <a:t>http://www.unesco.org/fileadmin/MULTIMEDIA/INSTITUTES/UIL/confintea/pdf/National_Reports/Asia%20-%20Pacific/Australia.pdf </a:t>
            </a:r>
            <a:r>
              <a:rPr lang="en-AU" sz="1600" smtClean="0">
                <a:solidFill>
                  <a:srgbClr val="000000"/>
                </a:solidFill>
                <a:latin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8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95537" y="-205090"/>
            <a:ext cx="8496943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3200" u="sng" dirty="0" smtClean="0">
                <a:solidFill>
                  <a:srgbClr val="FF6600"/>
                </a:solidFill>
                <a:latin typeface="Arial"/>
              </a:rPr>
              <a:t>Vocational education &amp; training (VET) targets</a:t>
            </a:r>
            <a:r>
              <a:rPr lang="en-AU" sz="3200" dirty="0" smtClean="0">
                <a:solidFill>
                  <a:srgbClr val="FF6600"/>
                </a:solidFill>
                <a:latin typeface="Arial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3200" dirty="0" smtClean="0">
              <a:solidFill>
                <a:srgbClr val="FFFFFF"/>
              </a:solidFill>
              <a:latin typeface="Arial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By 2020: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2800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Halve the proportion of Australians ages 20-64 without qualifications at Certificate III and above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28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Double the number of higher qualification completions (diploma and advanced diploma)</a:t>
            </a: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dirty="0" smtClean="0">
                <a:solidFill>
                  <a:srgbClr val="FFFFFF"/>
                </a:solidFill>
                <a:latin typeface="Arial"/>
              </a:rPr>
              <a:t>Council of Australian Governments (COAG)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i="1" dirty="0" smtClean="0">
                <a:solidFill>
                  <a:srgbClr val="FFFFFF"/>
                </a:solidFill>
                <a:latin typeface="Arial"/>
              </a:rPr>
              <a:t>National agreement for skills and workforce development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dirty="0" smtClean="0">
                <a:solidFill>
                  <a:srgbClr val="FFFFFF"/>
                </a:solidFill>
                <a:latin typeface="Arial"/>
              </a:rPr>
              <a:t> 2009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95537" y="-205090"/>
            <a:ext cx="849694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3200" u="sng" dirty="0" smtClean="0">
                <a:solidFill>
                  <a:srgbClr val="FF6600"/>
                </a:solidFill>
                <a:latin typeface="Arial"/>
              </a:rPr>
              <a:t>Higher Education (HE) targets</a:t>
            </a:r>
            <a:r>
              <a:rPr lang="en-AU" sz="3200" dirty="0" smtClean="0">
                <a:solidFill>
                  <a:srgbClr val="FFFFFF"/>
                </a:solidFill>
                <a:latin typeface="Arial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3200" dirty="0" smtClean="0">
              <a:solidFill>
                <a:srgbClr val="FFFFFF"/>
              </a:solidFill>
              <a:latin typeface="Arial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i="1" dirty="0" smtClean="0">
                <a:solidFill>
                  <a:srgbClr val="FFFFFF"/>
                </a:solidFill>
                <a:latin typeface="Arial"/>
              </a:rPr>
              <a:t>By 2020: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z="2800" dirty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40 </a:t>
            </a:r>
            <a:r>
              <a:rPr lang="en-AU" sz="2800" dirty="0">
                <a:solidFill>
                  <a:srgbClr val="FFFFFF"/>
                </a:solidFill>
                <a:latin typeface="Arial"/>
              </a:rPr>
              <a:t>per cent of 25- to 34-year-olds will have attained at least a bachelor-level qualification </a:t>
            </a:r>
            <a:endParaRPr lang="en-AU" sz="2800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2800" dirty="0">
                <a:solidFill>
                  <a:srgbClr val="FFFFFF"/>
                </a:solidFill>
                <a:latin typeface="Arial"/>
              </a:rPr>
              <a:t/>
            </a:r>
            <a:br>
              <a:rPr lang="en-AU" sz="2800" dirty="0">
                <a:solidFill>
                  <a:srgbClr val="FFFFFF"/>
                </a:solidFill>
                <a:latin typeface="Arial"/>
              </a:rPr>
            </a:br>
            <a:r>
              <a:rPr lang="en-AU" sz="280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n-AU" sz="2800" dirty="0">
                <a:solidFill>
                  <a:srgbClr val="FFFFFF"/>
                </a:solidFill>
                <a:latin typeface="Arial"/>
              </a:rPr>
              <a:t>2009 attainment was 29 per cent)</a:t>
            </a: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i="1" dirty="0" smtClean="0">
              <a:solidFill>
                <a:srgbClr val="FFFFFF"/>
              </a:solidFill>
              <a:latin typeface="Arial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>
              <a:solidFill>
                <a:srgbClr val="FFFFFF"/>
              </a:solidFill>
              <a:latin typeface="Arial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dirty="0" smtClean="0">
                <a:solidFill>
                  <a:srgbClr val="FFFFFF"/>
                </a:solidFill>
                <a:latin typeface="Arial"/>
              </a:rPr>
              <a:t>Commonwealth of Australian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i="1" dirty="0" smtClean="0">
                <a:solidFill>
                  <a:srgbClr val="FFFFFF"/>
                </a:solidFill>
                <a:latin typeface="Arial"/>
              </a:rPr>
              <a:t>National agreement for skills and workforce development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dirty="0" smtClean="0">
                <a:solidFill>
                  <a:srgbClr val="FFFFFF"/>
                </a:solidFill>
                <a:latin typeface="Arial"/>
              </a:rPr>
              <a:t> 2009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7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3157225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dirty="0" smtClean="0">
              <a:solidFill>
                <a:srgbClr val="0070C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AU" sz="2000" b="1" dirty="0" smtClean="0">
              <a:solidFill>
                <a:srgbClr val="0070C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2000" b="1" dirty="0" smtClean="0">
                <a:solidFill>
                  <a:srgbClr val="0070C0"/>
                </a:solidFill>
                <a:latin typeface="Arial"/>
              </a:rPr>
              <a:t> We need people to have more than one qualification (Jones, 2010):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sz="2000" dirty="0" smtClean="0">
              <a:solidFill>
                <a:srgbClr val="0070C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200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there’s not enough Australians to achieve these targets otherwise</a:t>
            </a:r>
            <a:endParaRPr lang="en-AU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852925"/>
            <a:ext cx="3707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u="sng" dirty="0" smtClean="0">
                <a:solidFill>
                  <a:srgbClr val="0070C0"/>
                </a:solidFill>
                <a:latin typeface="Arial"/>
              </a:rPr>
              <a:t>Image Source:</a:t>
            </a:r>
            <a:r>
              <a:rPr lang="en-AU" sz="1200" dirty="0" smtClean="0">
                <a:solidFill>
                  <a:srgbClr val="0070C0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>
                <a:solidFill>
                  <a:srgbClr val="0070C0"/>
                </a:solidFill>
                <a:latin typeface="Arial"/>
                <a:hlinkClick r:id="rId2"/>
              </a:rPr>
              <a:t>http://</a:t>
            </a:r>
            <a:r>
              <a:rPr lang="en-AU" sz="900" dirty="0" smtClean="0">
                <a:solidFill>
                  <a:srgbClr val="0070C0"/>
                </a:solidFill>
                <a:latin typeface="Arial"/>
                <a:hlinkClick r:id="rId2"/>
              </a:rPr>
              <a:t>www.mountbatten.org/mipweb.nsf/pages/ld_mba_qualification</a:t>
            </a:r>
            <a:r>
              <a:rPr lang="en-AU" sz="900" dirty="0" smtClean="0">
                <a:solidFill>
                  <a:srgbClr val="0070C0"/>
                </a:solidFill>
                <a:latin typeface="Arial"/>
              </a:rPr>
              <a:t>  </a:t>
            </a:r>
            <a:endParaRPr lang="en-AU" sz="12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762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457200" y="1481112"/>
            <a:ext cx="82296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sz="5400" dirty="0" smtClean="0">
                <a:solidFill>
                  <a:srgbClr val="FFFFD9"/>
                </a:solidFill>
                <a:latin typeface="Trebuchet MS" pitchFamily="34" charset="0"/>
              </a:rPr>
              <a:t>What is the ‘new’ Australian tertiary sector? </a:t>
            </a:r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592138" y="294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AU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944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16632"/>
            <a:ext cx="4896544" cy="63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654552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 smtClean="0">
                <a:solidFill>
                  <a:prstClr val="black"/>
                </a:solidFill>
                <a:latin typeface="Arial"/>
              </a:rPr>
              <a:t>Image from: http://www.beegazine.com/web/index.php?option=com_content&amp;view=article&amp;catid=36%3Aoversea-story&amp;id=46%3Astart-point&amp;Itemid=75 </a:t>
            </a:r>
            <a:endParaRPr lang="en-AU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2060848"/>
            <a:ext cx="5616624" cy="2304256"/>
          </a:xfrm>
          <a:prstGeom prst="rect">
            <a:avLst/>
          </a:prstGeom>
          <a:noFill/>
          <a:ln w="142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76672"/>
            <a:ext cx="2193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srgbClr val="0070C0"/>
                </a:solidFill>
                <a:latin typeface="Arial"/>
              </a:rPr>
              <a:t>New Tertiary Sector</a:t>
            </a:r>
            <a:endParaRPr lang="en-AU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3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_template">
  <a:themeElements>
    <a:clrScheme name="NVETELS">
      <a:dk1>
        <a:sysClr val="windowText" lastClr="000000"/>
      </a:dk1>
      <a:lt1>
        <a:sysClr val="window" lastClr="FFFFFF"/>
      </a:lt1>
      <a:dk2>
        <a:srgbClr val="1F497D"/>
      </a:dk2>
      <a:lt2>
        <a:srgbClr val="EDEAEA"/>
      </a:lt2>
      <a:accent1>
        <a:srgbClr val="4F81BD"/>
      </a:accent1>
      <a:accent2>
        <a:srgbClr val="213065"/>
      </a:accent2>
      <a:accent3>
        <a:srgbClr val="FF8000"/>
      </a:accent3>
      <a:accent4>
        <a:srgbClr val="FFB765"/>
      </a:accent4>
      <a:accent5>
        <a:srgbClr val="2F479A"/>
      </a:accent5>
      <a:accent6>
        <a:srgbClr val="F79646"/>
      </a:accent6>
      <a:hlink>
        <a:srgbClr val="004080"/>
      </a:hlink>
      <a:folHlink>
        <a:srgbClr val="9B9C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2">
  <a:themeElements>
    <a:clrScheme name="NVETELS">
      <a:dk1>
        <a:sysClr val="windowText" lastClr="000000"/>
      </a:dk1>
      <a:lt1>
        <a:sysClr val="window" lastClr="FFFFFF"/>
      </a:lt1>
      <a:dk2>
        <a:srgbClr val="1F497D"/>
      </a:dk2>
      <a:lt2>
        <a:srgbClr val="EDEAEA"/>
      </a:lt2>
      <a:accent1>
        <a:srgbClr val="4F81BD"/>
      </a:accent1>
      <a:accent2>
        <a:srgbClr val="213065"/>
      </a:accent2>
      <a:accent3>
        <a:srgbClr val="FF8000"/>
      </a:accent3>
      <a:accent4>
        <a:srgbClr val="FFB765"/>
      </a:accent4>
      <a:accent5>
        <a:srgbClr val="2F479A"/>
      </a:accent5>
      <a:accent6>
        <a:srgbClr val="F79646"/>
      </a:accent6>
      <a:hlink>
        <a:srgbClr val="004080"/>
      </a:hlink>
      <a:folHlink>
        <a:srgbClr val="9B9C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LP_template">
  <a:themeElements>
    <a:clrScheme name="NVETELS">
      <a:dk1>
        <a:sysClr val="windowText" lastClr="000000"/>
      </a:dk1>
      <a:lt1>
        <a:sysClr val="window" lastClr="FFFFFF"/>
      </a:lt1>
      <a:dk2>
        <a:srgbClr val="1F497D"/>
      </a:dk2>
      <a:lt2>
        <a:srgbClr val="EDEAEA"/>
      </a:lt2>
      <a:accent1>
        <a:srgbClr val="4F81BD"/>
      </a:accent1>
      <a:accent2>
        <a:srgbClr val="213065"/>
      </a:accent2>
      <a:accent3>
        <a:srgbClr val="FF8000"/>
      </a:accent3>
      <a:accent4>
        <a:srgbClr val="FFB765"/>
      </a:accent4>
      <a:accent5>
        <a:srgbClr val="2F479A"/>
      </a:accent5>
      <a:accent6>
        <a:srgbClr val="F79646"/>
      </a:accent6>
      <a:hlink>
        <a:srgbClr val="004080"/>
      </a:hlink>
      <a:folHlink>
        <a:srgbClr val="9B9C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E3472B65A1143B982F7B2EE1D8377" ma:contentTypeVersion="13" ma:contentTypeDescription="Create a new document." ma:contentTypeScope="" ma:versionID="4ff8073c3b522eb8b9c748b39c812379">
  <xsd:schema xmlns:xsd="http://www.w3.org/2001/XMLSchema" xmlns:xs="http://www.w3.org/2001/XMLSchema" xmlns:p="http://schemas.microsoft.com/office/2006/metadata/properties" xmlns:ns2="fb404576-cde5-42a3-ab17-5103a495c61b" xmlns:ns3="bae00214-0dab-4a74-be3b-bfd7314de5f1" targetNamespace="http://schemas.microsoft.com/office/2006/metadata/properties" ma:root="true" ma:fieldsID="a183c1295684f7746251bca9af5f9e46" ns2:_="" ns3:_="">
    <xsd:import namespace="fb404576-cde5-42a3-ab17-5103a495c61b"/>
    <xsd:import namespace="bae00214-0dab-4a74-be3b-bfd7314d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4576-cde5-42a3-ab17-5103a495c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00214-0dab-4a74-be3b-bfd7314d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CF3675-142D-4A81-90A4-B56A1E0B8D16}"/>
</file>

<file path=customXml/itemProps2.xml><?xml version="1.0" encoding="utf-8"?>
<ds:datastoreItem xmlns:ds="http://schemas.openxmlformats.org/officeDocument/2006/customXml" ds:itemID="{A1CB211B-8D57-4454-BB51-5FA219F196FE}"/>
</file>

<file path=customXml/itemProps3.xml><?xml version="1.0" encoding="utf-8"?>
<ds:datastoreItem xmlns:ds="http://schemas.openxmlformats.org/officeDocument/2006/customXml" ds:itemID="{628FAFB0-D7CB-4770-A259-B0A2F1EBCD0F}"/>
</file>

<file path=docProps/app.xml><?xml version="1.0" encoding="utf-8"?>
<Properties xmlns="http://schemas.openxmlformats.org/officeDocument/2006/extended-properties" xmlns:vt="http://schemas.openxmlformats.org/officeDocument/2006/docPropsVTypes">
  <Template>LP_template</Template>
  <TotalTime>367</TotalTime>
  <Words>819</Words>
  <Application>Microsoft Office PowerPoint</Application>
  <PresentationFormat>On-screen Show (4:3)</PresentationFormat>
  <Paragraphs>226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Lucida Sans Unicode</vt:lpstr>
      <vt:lpstr>Times New Roman</vt:lpstr>
      <vt:lpstr>Trebuchet MS</vt:lpstr>
      <vt:lpstr>Wingdings</vt:lpstr>
      <vt:lpstr>LP_template</vt:lpstr>
      <vt:lpstr>2_Office Theme</vt:lpstr>
      <vt:lpstr>Office Theme</vt:lpstr>
      <vt:lpstr>Presentation2</vt:lpstr>
      <vt:lpstr>9_Office Theme</vt:lpstr>
      <vt:lpstr>5_Office Theme</vt:lpstr>
      <vt:lpstr>1_LP_template</vt:lpstr>
      <vt:lpstr>Default Design</vt:lpstr>
      <vt:lpstr>LEARNER PATHWAYS: MEETING THE HIGHER SKILLS AND QUALIFICATIONS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2012-2015 NATIONAL VET E-LEARNING STRATEGY</vt:lpstr>
      <vt:lpstr>PowerPoint Presentation</vt:lpstr>
      <vt:lpstr>PowerPoint Presentation</vt:lpstr>
      <vt:lpstr>PowerPoint Presentation</vt:lpstr>
      <vt:lpstr>PowerPoint Presentation</vt:lpstr>
    </vt:vector>
  </TitlesOfParts>
  <Company>DFEEST TAFESA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ongoing learning and development</dc:title>
  <dc:creator>Allison Miller</dc:creator>
  <cp:lastModifiedBy>Alicia Child</cp:lastModifiedBy>
  <cp:revision>32</cp:revision>
  <dcterms:created xsi:type="dcterms:W3CDTF">2012-02-21T06:03:58Z</dcterms:created>
  <dcterms:modified xsi:type="dcterms:W3CDTF">2016-11-29T05:37:25Z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0x010100E8BE3472B65A1143B982F7B2EE1D8377</vt:lpwstr>
  </property>
</Properties>
</file>