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5" r:id="rId10"/>
    <p:sldId id="266" r:id="rId11"/>
  </p:sldIdLst>
  <p:sldSz cx="12192000" cy="685800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29" autoAdjust="0"/>
    <p:restoredTop sz="94660"/>
  </p:normalViewPr>
  <p:slideViewPr>
    <p:cSldViewPr snapToGrid="0">
      <p:cViewPr varScale="1">
        <p:scale>
          <a:sx n="45" d="100"/>
          <a:sy n="45" d="100"/>
        </p:scale>
        <p:origin x="792" y="4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7310946-830D-4031-8B76-DB64C2E4E12A}" type="datetimeFigureOut">
              <a:rPr lang="en-AU" smtClean="0"/>
              <a:t>24/11/2016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450" y="4776788"/>
            <a:ext cx="5438775" cy="39084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57402A3-7FB7-4509-AE75-1349DE074D2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101719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7402A3-7FB7-4509-AE75-1349DE074D24}" type="slidenum">
              <a:rPr lang="en-AU" smtClean="0"/>
              <a:t>1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1401761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7402A3-7FB7-4509-AE75-1349DE074D24}" type="slidenum">
              <a:rPr lang="en-AU" smtClean="0"/>
              <a:t>10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942472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7402A3-7FB7-4509-AE75-1349DE074D24}" type="slidenum">
              <a:rPr lang="en-AU" smtClean="0"/>
              <a:t>2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1988996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7402A3-7FB7-4509-AE75-1349DE074D24}" type="slidenum">
              <a:rPr lang="en-AU" smtClean="0"/>
              <a:t>3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5412995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7402A3-7FB7-4509-AE75-1349DE074D24}" type="slidenum">
              <a:rPr lang="en-AU" smtClean="0"/>
              <a:t>4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0812040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7402A3-7FB7-4509-AE75-1349DE074D24}" type="slidenum">
              <a:rPr lang="en-AU" smtClean="0"/>
              <a:t>5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9461827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7402A3-7FB7-4509-AE75-1349DE074D24}" type="slidenum">
              <a:rPr lang="en-AU" smtClean="0"/>
              <a:t>6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2330845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7402A3-7FB7-4509-AE75-1349DE074D24}" type="slidenum">
              <a:rPr lang="en-AU" smtClean="0"/>
              <a:t>7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6066248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7402A3-7FB7-4509-AE75-1349DE074D24}" type="slidenum">
              <a:rPr lang="en-AU" smtClean="0"/>
              <a:t>8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7575425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7402A3-7FB7-4509-AE75-1349DE074D24}" type="slidenum">
              <a:rPr lang="en-AU" smtClean="0"/>
              <a:t>9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656266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1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069CB8-F204-4D06-B913-C5A26A89888A}" type="datetimeFigureOut">
              <a:rPr lang="en-US" dirty="0"/>
              <a:t>11/24/2016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6E300-0A13-4A81-945A-7333C271A069}" type="datetimeFigureOut">
              <a:rPr lang="en-US" dirty="0"/>
              <a:t>11/24/2016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2302"/>
            <a:ext cx="2628900" cy="575989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2302"/>
            <a:ext cx="7734300" cy="5759898"/>
          </a:xfrm>
        </p:spPr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671962-1EA4-46E7-BCB0-F36CE46D1A59}" type="datetimeFigureOut">
              <a:rPr lang="en-US" dirty="0"/>
              <a:t>11/24/2016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B376-B19C-488D-ABEB-03C7E6E9E3E0}" type="datetimeFigureOut">
              <a:rPr lang="en-US" dirty="0"/>
              <a:t>11/24/2016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9637A9-119A-49DA-BD12-AAC58B377D80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6F077B-A50F-4D64-8574-E2D6A98A5553}" type="datetimeFigureOut">
              <a:rPr lang="en-US" dirty="0"/>
              <a:t>11/24/2016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8" y="1845734"/>
            <a:ext cx="493776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9E2A62-1983-43A1-A163-D8AA46534C80}" type="datetimeFigureOut">
              <a:rPr lang="en-US" dirty="0"/>
              <a:t>11/24/2016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8F3E3B-34E3-4345-B2A1-994B83598A9C}" type="datetimeFigureOut">
              <a:rPr lang="en-US" dirty="0"/>
              <a:t>11/24/2016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816C96-82A1-4D77-8ADA-627AC6FE3D65}" type="datetimeFigureOut">
              <a:rPr lang="en-US" dirty="0"/>
              <a:t>11/24/2016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102C1E-28F2-47E9-802D-339E64E2F920}" type="datetimeFigureOut">
              <a:rPr lang="en-US" dirty="0"/>
              <a:t>11/24/2016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24271A48-F18A-45B3-BC05-1E27DA3F88AF}" type="datetimeFigureOut">
              <a:rPr lang="en-US" dirty="0"/>
              <a:t>11/24/2016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645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solidFill>
            <a:schemeClr val="bg2">
              <a:lumMod val="90000"/>
            </a:schemeClr>
          </a:solidFill>
        </p:spPr>
        <p:txBody>
          <a:bodyPr lIns="457200" tIns="45720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4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747F8-9654-4282-85D2-65F41AAE7A75}" type="datetimeFigureOut">
              <a:rPr lang="en-US" dirty="0"/>
              <a:t>11/24/2016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6334316"/>
            <a:ext cx="12191985" cy="66484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5DC5B261-8843-42D1-AAFC-05E20E2D9B97}" type="datetimeFigureOut">
              <a:rPr lang="en-US" dirty="0"/>
              <a:t>11/24/2016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AU" sz="4000" dirty="0"/>
              <a:t>Expanding apprentice responsibility in the assessment process: the competency progression challenge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AU" dirty="0"/>
              <a:t>Berwyn Clayton</a:t>
            </a:r>
          </a:p>
          <a:p>
            <a:r>
              <a:rPr lang="en-AU" dirty="0"/>
              <a:t>Victoria university</a:t>
            </a:r>
          </a:p>
        </p:txBody>
      </p:sp>
    </p:spTree>
    <p:extLst>
      <p:ext uri="{BB962C8B-B14F-4D97-AF65-F5344CB8AC3E}">
        <p14:creationId xmlns:p14="http://schemas.microsoft.com/office/powerpoint/2010/main" val="377572598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Conclusions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97280" y="1845733"/>
            <a:ext cx="10058400" cy="4388811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AU" sz="2800" dirty="0"/>
              <a:t>For apprentices to determine their readiness to move on they need:</a:t>
            </a:r>
          </a:p>
          <a:p>
            <a:pPr indent="-432000">
              <a:buFont typeface="Wingdings" panose="05000000000000000000" pitchFamily="2" charset="2"/>
              <a:buChar char="§"/>
            </a:pPr>
            <a:r>
              <a:rPr lang="en-AU" sz="2800" dirty="0"/>
              <a:t>more specific guidance and protocols for gathering evidence of 	their own performance in the workplace</a:t>
            </a:r>
          </a:p>
          <a:p>
            <a:pPr indent="-432000">
              <a:buFont typeface="Wingdings" panose="05000000000000000000" pitchFamily="2" charset="2"/>
              <a:buChar char="§"/>
            </a:pPr>
            <a:r>
              <a:rPr lang="en-AU" sz="2800" dirty="0"/>
              <a:t>to engage in ongoing conversations about performance 	benchmarks for competent performance particularly with  	regard to their workplace</a:t>
            </a:r>
          </a:p>
          <a:p>
            <a:pPr indent="-432000">
              <a:buFont typeface="Wingdings" panose="05000000000000000000" pitchFamily="2" charset="2"/>
              <a:buChar char="§"/>
            </a:pPr>
            <a:r>
              <a:rPr lang="en-AU" sz="2800" dirty="0"/>
              <a:t>teachers and supervisors to work together to build apprentice 	skills in self- and peer assessment so that they can realistically 	and confidently assess their readiness to progress</a:t>
            </a:r>
          </a:p>
          <a:p>
            <a:pPr marL="0" indent="0">
              <a:buNone/>
            </a:pPr>
            <a:r>
              <a:rPr lang="en-AU" sz="2800" dirty="0"/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9871688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Overview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indent="-432000">
              <a:buFont typeface="Wingdings" panose="05000000000000000000" pitchFamily="2" charset="2"/>
              <a:buChar char="§"/>
            </a:pPr>
            <a:r>
              <a:rPr lang="en-AU" sz="2800" dirty="0"/>
              <a:t>NVETR funded project</a:t>
            </a:r>
          </a:p>
          <a:p>
            <a:pPr indent="-432000">
              <a:buFont typeface="Wingdings" panose="05000000000000000000" pitchFamily="2" charset="2"/>
              <a:buChar char="§"/>
            </a:pPr>
            <a:r>
              <a:rPr lang="en-AU" sz="2800" dirty="0"/>
              <a:t>Research team – Hugh Guthrie, Pam Every and Regan Harding</a:t>
            </a:r>
          </a:p>
          <a:p>
            <a:pPr indent="-432000">
              <a:buFont typeface="Wingdings" panose="05000000000000000000" pitchFamily="2" charset="2"/>
              <a:buChar char="§"/>
            </a:pPr>
            <a:r>
              <a:rPr lang="en-AU" sz="2800" dirty="0"/>
              <a:t>Focus: to examine the impact of competency progression policy on 	the assessment of commercial 	cookery, metal fabrication and 	carpentry apprentices</a:t>
            </a:r>
          </a:p>
          <a:p>
            <a:pPr indent="-432000">
              <a:buFont typeface="Wingdings" panose="05000000000000000000" pitchFamily="2" charset="2"/>
              <a:buChar char="§"/>
            </a:pPr>
            <a:r>
              <a:rPr lang="en-AU" sz="2800" dirty="0"/>
              <a:t>Informants: 26 TAFE teachers and 21 workplace supervisors	</a:t>
            </a:r>
          </a:p>
        </p:txBody>
      </p:sp>
    </p:spTree>
    <p:extLst>
      <p:ext uri="{BB962C8B-B14F-4D97-AF65-F5344CB8AC3E}">
        <p14:creationId xmlns:p14="http://schemas.microsoft.com/office/powerpoint/2010/main" val="34277062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COAG’s 2006 policy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en-AU" sz="2800" dirty="0"/>
          </a:p>
          <a:p>
            <a:pPr marL="0" indent="0">
              <a:buNone/>
            </a:pPr>
            <a:r>
              <a:rPr lang="en-AU" sz="2800" dirty="0"/>
              <a:t>All governments to set in place arrangements that allowed:</a:t>
            </a:r>
          </a:p>
          <a:p>
            <a:pPr marL="0" indent="0">
              <a:buNone/>
            </a:pPr>
            <a:r>
              <a:rPr lang="en-AU" sz="2800" dirty="0"/>
              <a:t>‘…apprentices and trainees to work as qualified tradespeople as soon as they demonstrated competency standards, without having to wait out a set period or make special application’</a:t>
            </a:r>
          </a:p>
        </p:txBody>
      </p:sp>
    </p:spTree>
    <p:extLst>
      <p:ext uri="{BB962C8B-B14F-4D97-AF65-F5344CB8AC3E}">
        <p14:creationId xmlns:p14="http://schemas.microsoft.com/office/powerpoint/2010/main" val="41362516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Policy intent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en-AU" sz="2800" dirty="0"/>
          </a:p>
          <a:p>
            <a:pPr marL="0" indent="0">
              <a:buNone/>
            </a:pPr>
            <a:endParaRPr lang="en-AU" sz="2800" dirty="0"/>
          </a:p>
          <a:p>
            <a:pPr marL="0" indent="0">
              <a:buNone/>
            </a:pPr>
            <a:r>
              <a:rPr lang="en-AU" sz="2800" dirty="0"/>
              <a:t>…to accelerate training for those who had the capacity to pick up skills and knowledge quickly, while acknowledging that competency-based progression would still allow the essential support for those that needed additional time to complete an apprenticeship.</a:t>
            </a:r>
          </a:p>
        </p:txBody>
      </p:sp>
    </p:spTree>
    <p:extLst>
      <p:ext uri="{BB962C8B-B14F-4D97-AF65-F5344CB8AC3E}">
        <p14:creationId xmlns:p14="http://schemas.microsoft.com/office/powerpoint/2010/main" val="29101980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Findings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indent="-432000">
              <a:buFont typeface="Wingdings" panose="05000000000000000000" pitchFamily="2" charset="2"/>
              <a:buChar char="§"/>
            </a:pPr>
            <a:r>
              <a:rPr lang="en-AU" sz="2800" dirty="0"/>
              <a:t>little change in the assessment of knowledge</a:t>
            </a:r>
          </a:p>
          <a:p>
            <a:pPr indent="-432000">
              <a:buFont typeface="Wingdings" panose="05000000000000000000" pitchFamily="2" charset="2"/>
              <a:buChar char="§"/>
            </a:pPr>
            <a:r>
              <a:rPr lang="en-AU" sz="2800" dirty="0"/>
              <a:t>a shift by the majority to more holistic assessment of practical 	tasks often undertaken collaboratively</a:t>
            </a:r>
          </a:p>
          <a:p>
            <a:pPr indent="-432000">
              <a:buFont typeface="Wingdings" panose="05000000000000000000" pitchFamily="2" charset="2"/>
              <a:buChar char="§"/>
            </a:pPr>
            <a:r>
              <a:rPr lang="en-AU" sz="2800" dirty="0"/>
              <a:t>some excellent instances of fully integrated training and 	assessment</a:t>
            </a:r>
          </a:p>
          <a:p>
            <a:pPr indent="-432000">
              <a:buFont typeface="Wingdings" panose="05000000000000000000" pitchFamily="2" charset="2"/>
              <a:buChar char="§"/>
            </a:pPr>
            <a:r>
              <a:rPr lang="en-AU" sz="2800" dirty="0"/>
              <a:t>technology critical in supporting the increased flexibility needed</a:t>
            </a:r>
          </a:p>
          <a:p>
            <a:pPr indent="-432000">
              <a:buFont typeface="Wingdings" panose="05000000000000000000" pitchFamily="2" charset="2"/>
              <a:buChar char="§"/>
            </a:pPr>
            <a:r>
              <a:rPr lang="en-AU" sz="2800" dirty="0"/>
              <a:t>considerable stress on apprentices as evidence-gatherers, but 	often with little understanding of how and what	</a:t>
            </a:r>
          </a:p>
        </p:txBody>
      </p:sp>
    </p:spTree>
    <p:extLst>
      <p:ext uri="{BB962C8B-B14F-4D97-AF65-F5344CB8AC3E}">
        <p14:creationId xmlns:p14="http://schemas.microsoft.com/office/powerpoint/2010/main" val="31729906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Findings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indent="-432000">
              <a:buFont typeface="Wingdings" panose="05000000000000000000" pitchFamily="2" charset="2"/>
              <a:buChar char="§"/>
            </a:pPr>
            <a:r>
              <a:rPr lang="en-AU" sz="2800" dirty="0"/>
              <a:t>apprentice understanding of quality evidence even more critical in 	a competency progression environment</a:t>
            </a:r>
          </a:p>
          <a:p>
            <a:pPr indent="-432000">
              <a:buFont typeface="Wingdings" panose="05000000000000000000" pitchFamily="2" charset="2"/>
              <a:buChar char="§"/>
            </a:pPr>
            <a:r>
              <a:rPr lang="en-AU" sz="2800" dirty="0"/>
              <a:t>apprentices were not necessarily made ready to gather evidence 	of own workplace performance</a:t>
            </a:r>
          </a:p>
          <a:p>
            <a:pPr indent="-432000">
              <a:buFont typeface="Wingdings" panose="05000000000000000000" pitchFamily="2" charset="2"/>
              <a:buChar char="§"/>
            </a:pPr>
            <a:r>
              <a:rPr lang="en-AU" sz="2800" dirty="0"/>
              <a:t> ‘some of the guys do not have the skill sets and struggle. Others, 	the good ones, go over the top in collecting 	evidence’</a:t>
            </a:r>
          </a:p>
        </p:txBody>
      </p:sp>
    </p:spTree>
    <p:extLst>
      <p:ext uri="{BB962C8B-B14F-4D97-AF65-F5344CB8AC3E}">
        <p14:creationId xmlns:p14="http://schemas.microsoft.com/office/powerpoint/2010/main" val="36699238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Research beyond VET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AU" sz="2800" dirty="0"/>
              <a:t>(Sadler 1989, McMillan &amp; Hearn, 2008) stress:</a:t>
            </a:r>
          </a:p>
          <a:p>
            <a:pPr marL="90000" indent="-432000">
              <a:lnSpc>
                <a:spcPct val="80000"/>
              </a:lnSpc>
              <a:buFont typeface="Wingdings" panose="05000000000000000000" pitchFamily="2" charset="2"/>
              <a:buChar char="§"/>
            </a:pPr>
            <a:r>
              <a:rPr lang="en-AU" sz="2800" dirty="0"/>
              <a:t>importance of learners being given the </a:t>
            </a:r>
            <a:r>
              <a:rPr lang="en-AU" sz="2800" u="sng" dirty="0"/>
              <a:t>opportunity</a:t>
            </a:r>
            <a:r>
              <a:rPr lang="en-AU" sz="2800" dirty="0"/>
              <a:t> and </a:t>
            </a:r>
            <a:r>
              <a:rPr lang="en-AU" sz="2800" u="sng" dirty="0"/>
              <a:t>skills</a:t>
            </a:r>
            <a:r>
              <a:rPr lang="en-AU" sz="2800" dirty="0"/>
              <a:t> to 	evaluate their own performance</a:t>
            </a:r>
          </a:p>
          <a:p>
            <a:pPr marL="90000" indent="-432000">
              <a:lnSpc>
                <a:spcPct val="80000"/>
              </a:lnSpc>
              <a:buFont typeface="Wingdings" panose="05000000000000000000" pitchFamily="2" charset="2"/>
              <a:buChar char="§"/>
            </a:pPr>
            <a:r>
              <a:rPr lang="en-AU" sz="2800" dirty="0"/>
              <a:t>learners need to understand what high quality performance looks 	like</a:t>
            </a:r>
          </a:p>
          <a:p>
            <a:pPr marL="90000" indent="-432000">
              <a:lnSpc>
                <a:spcPct val="80000"/>
              </a:lnSpc>
              <a:buFont typeface="Wingdings" panose="05000000000000000000" pitchFamily="2" charset="2"/>
              <a:buChar char="§"/>
            </a:pPr>
            <a:r>
              <a:rPr lang="en-AU" sz="2800" dirty="0"/>
              <a:t>learners need to be able to compare in an objective way their own 	work against the standards required</a:t>
            </a:r>
          </a:p>
          <a:p>
            <a:pPr marL="90000" lvl="2" indent="-432000">
              <a:lnSpc>
                <a:spcPct val="80000"/>
              </a:lnSpc>
              <a:spcBef>
                <a:spcPts val="1200"/>
              </a:spcBef>
              <a:spcAft>
                <a:spcPts val="200"/>
              </a:spcAft>
              <a:buNone/>
            </a:pPr>
            <a:r>
              <a:rPr lang="en-AU" sz="22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28977188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Research beyond VET (cont’d)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115200" indent="-457200">
              <a:lnSpc>
                <a:spcPct val="80000"/>
              </a:lnSpc>
              <a:buFont typeface="Wingdings" panose="05000000000000000000" pitchFamily="2" charset="2"/>
              <a:buChar char="§"/>
            </a:pPr>
            <a:r>
              <a:rPr lang="en-AU" sz="2800" dirty="0"/>
              <a:t>integral to this are early feedback that informs improved practice 	and ready advice on how to proceed </a:t>
            </a:r>
          </a:p>
          <a:p>
            <a:pPr marL="115200" indent="-457200">
              <a:lnSpc>
                <a:spcPct val="80000"/>
              </a:lnSpc>
              <a:buFont typeface="Wingdings" panose="05000000000000000000" pitchFamily="2" charset="2"/>
              <a:buChar char="§"/>
            </a:pPr>
            <a:r>
              <a:rPr lang="en-AU" sz="2800" dirty="0"/>
              <a:t>involving learners in self and peer assessment enhances their 	engagement in the learning process</a:t>
            </a:r>
          </a:p>
          <a:p>
            <a:pPr marL="115200" indent="-457200">
              <a:lnSpc>
                <a:spcPct val="80000"/>
              </a:lnSpc>
              <a:buFont typeface="Wingdings" panose="05000000000000000000" pitchFamily="2" charset="2"/>
              <a:buChar char="§"/>
            </a:pPr>
            <a:r>
              <a:rPr lang="en-AU" sz="2800" dirty="0"/>
              <a:t>improved engagement means enhanced motivation which 	potentially leads to greater numbers progressing and 	completing</a:t>
            </a:r>
          </a:p>
          <a:p>
            <a:pPr marL="0" lvl="2" indent="0">
              <a:lnSpc>
                <a:spcPct val="80000"/>
              </a:lnSpc>
              <a:spcBef>
                <a:spcPts val="1200"/>
              </a:spcBef>
              <a:spcAft>
                <a:spcPts val="200"/>
              </a:spcAft>
              <a:buNone/>
            </a:pPr>
            <a:r>
              <a:rPr lang="en-AU" sz="22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62977276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Conclusions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indent="-432000">
              <a:buFont typeface="Wingdings" panose="05000000000000000000" pitchFamily="2" charset="2"/>
              <a:buChar char="§"/>
            </a:pPr>
            <a:r>
              <a:rPr lang="en-AU" sz="2800" dirty="0"/>
              <a:t>implementation of competency progression has expanded 	apprentice responsibility in the assessment process</a:t>
            </a:r>
          </a:p>
          <a:p>
            <a:pPr indent="-432000">
              <a:buFont typeface="Wingdings" panose="05000000000000000000" pitchFamily="2" charset="2"/>
              <a:buChar char="§"/>
            </a:pPr>
            <a:r>
              <a:rPr lang="en-AU" sz="2800" dirty="0"/>
              <a:t>requires even greater involvement of apprentices if policy goals 	are to be achieved</a:t>
            </a:r>
          </a:p>
          <a:p>
            <a:pPr indent="-432000">
              <a:buFont typeface="Wingdings" panose="05000000000000000000" pitchFamily="2" charset="2"/>
              <a:buChar char="§"/>
            </a:pPr>
            <a:r>
              <a:rPr lang="en-AU" sz="2800" dirty="0"/>
              <a:t>demands a more sophisticated understanding by apprentices and 	employers of options and opportunities</a:t>
            </a:r>
          </a:p>
          <a:p>
            <a:pPr indent="-432000">
              <a:buFont typeface="Wingdings" panose="05000000000000000000" pitchFamily="2" charset="2"/>
              <a:buChar char="§"/>
            </a:pPr>
            <a:r>
              <a:rPr lang="en-AU" sz="2800" dirty="0"/>
              <a:t>better information, guidance and support required to help in 	assessment decision-making</a:t>
            </a:r>
          </a:p>
          <a:p>
            <a:pPr marL="0" indent="0">
              <a:buNone/>
            </a:pPr>
            <a:r>
              <a:rPr lang="en-AU" sz="2800" dirty="0"/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1197529886"/>
      </p:ext>
    </p:extLst>
  </p:cSld>
  <p:clrMapOvr>
    <a:masterClrMapping/>
  </p:clrMapOvr>
</p:sld>
</file>

<file path=ppt/theme/theme1.xml><?xml version="1.0" encoding="utf-8"?>
<a:theme xmlns:a="http://schemas.openxmlformats.org/drawingml/2006/main" name="Retrospect">
  <a:themeElements>
    <a:clrScheme name="Retrospect">
      <a:dk1>
        <a:sysClr val="windowText" lastClr="000000"/>
      </a:dk1>
      <a:lt1>
        <a:sysClr val="window" lastClr="FFFFFF"/>
      </a:lt1>
      <a:dk2>
        <a:srgbClr val="514949"/>
      </a:dk2>
      <a:lt2>
        <a:srgbClr val="E1E1DB"/>
      </a:lt2>
      <a:accent1>
        <a:srgbClr val="9DBFBE"/>
      </a:accent1>
      <a:accent2>
        <a:srgbClr val="DB8631"/>
      </a:accent2>
      <a:accent3>
        <a:srgbClr val="E3CC5A"/>
      </a:accent3>
      <a:accent4>
        <a:srgbClr val="ACADA8"/>
      </a:accent4>
      <a:accent5>
        <a:srgbClr val="927C61"/>
      </a:accent5>
      <a:accent6>
        <a:srgbClr val="B3B435"/>
      </a:accent6>
      <a:hlink>
        <a:srgbClr val="0000FF"/>
      </a:hlink>
      <a:folHlink>
        <a:srgbClr val="800080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243AF7DC-D15B-41C0-AE81-23980D1B9FC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94</TotalTime>
  <Words>236</Words>
  <Application>Microsoft Office PowerPoint</Application>
  <PresentationFormat>Widescreen</PresentationFormat>
  <Paragraphs>59</Paragraphs>
  <Slides>10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Calibri</vt:lpstr>
      <vt:lpstr>Calibri Light</vt:lpstr>
      <vt:lpstr>Wingdings</vt:lpstr>
      <vt:lpstr>Retrospect</vt:lpstr>
      <vt:lpstr>Expanding apprentice responsibility in the assessment process: the competency progression challenge</vt:lpstr>
      <vt:lpstr>Overview</vt:lpstr>
      <vt:lpstr>COAG’s 2006 policy</vt:lpstr>
      <vt:lpstr>Policy intent</vt:lpstr>
      <vt:lpstr>Findings</vt:lpstr>
      <vt:lpstr>Findings</vt:lpstr>
      <vt:lpstr>Research beyond VET</vt:lpstr>
      <vt:lpstr>Research beyond VET (cont’d)</vt:lpstr>
      <vt:lpstr>Conclusions</vt:lpstr>
      <vt:lpstr>Conclusions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Expanding apprentice responsibility in the assessment process: the competency progression challenge</dc:title>
  <dc:creator>Berwyn Clayton</dc:creator>
  <cp:lastModifiedBy>Megan Ogier</cp:lastModifiedBy>
  <cp:revision>17</cp:revision>
  <cp:lastPrinted>2015-04-07T01:59:06Z</cp:lastPrinted>
  <dcterms:created xsi:type="dcterms:W3CDTF">2015-04-07T00:29:42Z</dcterms:created>
  <dcterms:modified xsi:type="dcterms:W3CDTF">2016-11-23T21:37:39Z</dcterms:modified>
</cp:coreProperties>
</file>